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269" r:id="rId3"/>
    <p:sldId id="332" r:id="rId4"/>
    <p:sldId id="334" r:id="rId5"/>
    <p:sldId id="335" r:id="rId6"/>
    <p:sldId id="326" r:id="rId7"/>
    <p:sldId id="307" r:id="rId8"/>
    <p:sldId id="330" r:id="rId9"/>
    <p:sldId id="305" r:id="rId10"/>
    <p:sldId id="336" r:id="rId11"/>
    <p:sldId id="311" r:id="rId12"/>
    <p:sldId id="342" r:id="rId13"/>
    <p:sldId id="343" r:id="rId14"/>
    <p:sldId id="308" r:id="rId15"/>
    <p:sldId id="309" r:id="rId16"/>
    <p:sldId id="310" r:id="rId17"/>
    <p:sldId id="327" r:id="rId18"/>
    <p:sldId id="337" r:id="rId19"/>
    <p:sldId id="323" r:id="rId20"/>
    <p:sldId id="324" r:id="rId21"/>
    <p:sldId id="328" r:id="rId22"/>
    <p:sldId id="340" r:id="rId23"/>
    <p:sldId id="346" r:id="rId24"/>
    <p:sldId id="347" r:id="rId25"/>
    <p:sldId id="267" r:id="rId26"/>
    <p:sldId id="261" r:id="rId27"/>
    <p:sldId id="263" r:id="rId28"/>
    <p:sldId id="361" r:id="rId29"/>
    <p:sldId id="264" r:id="rId30"/>
    <p:sldId id="265" r:id="rId31"/>
    <p:sldId id="266" r:id="rId32"/>
    <p:sldId id="260" r:id="rId33"/>
    <p:sldId id="268" r:id="rId34"/>
    <p:sldId id="259" r:id="rId35"/>
    <p:sldId id="357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38" r:id="rId44"/>
    <p:sldId id="312" r:id="rId45"/>
    <p:sldId id="358" r:id="rId46"/>
    <p:sldId id="359" r:id="rId47"/>
    <p:sldId id="360" r:id="rId48"/>
    <p:sldId id="321" r:id="rId49"/>
    <p:sldId id="339" r:id="rId5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D3CB0-5071-E994-4F77-3415D7F9E9AE}" name="Noemi Gaudy" initials="NG" userId="S::gan@kontextplan.ch::2ad5945c-c442-4f4b-bc14-482c049af3ac" providerId="AD"/>
  <p188:author id="{4D4186BD-E706-E236-7AA4-ACA441B9D67A}" name="Matthias Reitze" initials="MR" userId="S::RZ@kontextplan.ch::ae57daa0-c736-488e-aaa4-a7ad403b6d5d" providerId="AD"/>
  <p188:author id="{254982D7-AF4F-12D3-F95C-A2C57C49FAB0}" name="Lara Sciuto" initials="LS" userId="S::SCL@kontextplan.ch::f74c14b6-e347-4684-80e0-f651a8aa15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mi Gaudy" initials="NG" lastIdx="4" clrIdx="0">
    <p:extLst>
      <p:ext uri="{19B8F6BF-5375-455C-9EA6-DF929625EA0E}">
        <p15:presenceInfo xmlns:p15="http://schemas.microsoft.com/office/powerpoint/2012/main" userId="S::gan@kontextplan.ch::2ad5945c-c442-4f4b-bc14-482c049af3ac" providerId="AD"/>
      </p:ext>
    </p:extLst>
  </p:cmAuthor>
  <p:cmAuthor id="2" name="Matthias Reitze" initials="MR" lastIdx="3" clrIdx="1">
    <p:extLst>
      <p:ext uri="{19B8F6BF-5375-455C-9EA6-DF929625EA0E}">
        <p15:presenceInfo xmlns:p15="http://schemas.microsoft.com/office/powerpoint/2012/main" userId="S::RZ@kontextplan.ch::ae57daa0-c736-488e-aaa4-a7ad403b6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6"/>
    <a:srgbClr val="97C11B"/>
    <a:srgbClr val="729FDC"/>
    <a:srgbClr val="EC8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79"/>
  </p:normalViewPr>
  <p:slideViewPr>
    <p:cSldViewPr snapToGrid="0" snapToObjects="1">
      <p:cViewPr varScale="1">
        <p:scale>
          <a:sx n="116" d="100"/>
          <a:sy n="116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5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0C56F-0FA3-404F-9C19-BD8939C1E536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341F-0D59-864C-9E04-5DC6A286E6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31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Es sind brandschutztechnische </a:t>
            </a:r>
            <a:r>
              <a:rPr lang="de-DE" dirty="0" err="1"/>
              <a:t>Massnahmen</a:t>
            </a:r>
            <a:r>
              <a:rPr lang="de-DE" dirty="0"/>
              <a:t> vorzunehmen </a:t>
            </a:r>
            <a:r>
              <a:rPr lang="de-DE" dirty="0">
                <a:solidFill>
                  <a:srgbClr val="FF0000"/>
                </a:solidFill>
              </a:rPr>
              <a:t>(Turnhalle ist vom Fluchtweg baulich abzutrennen)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341F-0D59-864C-9E04-5DC6A286E6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84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</a:rPr>
              <a:t>-&gt; Eine umfassende Instandsetzung ist erforderlich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341F-0D59-864C-9E04-5DC6A286E6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32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</a:rPr>
              <a:t>Es ist von einem Anstieg von 6 Primarschulklassen und 2 Kindergartenklassen zu Beginn der Planung, auf 9 Klassen und 3 Kindergartenklassen auszugehen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</a:rPr>
              <a:t>und dazugehörigen Unterrichts und Lehrpersonenräume!!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341F-0D59-864C-9E04-5DC6A286E6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9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Für eine reibungslose Nutzung der Halle ohne Einschränkung ist eine zusätzliche Halle nötig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3341F-0D59-864C-9E04-5DC6A286E6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41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BD9AC-C078-4435-9AEF-8664760984F3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264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821" y="1440000"/>
            <a:ext cx="7740000" cy="1890888"/>
          </a:xfrm>
          <a:prstGeom prst="rect">
            <a:avLst/>
          </a:prstGeom>
        </p:spPr>
        <p:txBody>
          <a:bodyPr lIns="0" rIns="46800" anchor="b">
            <a:norm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821" y="3420000"/>
            <a:ext cx="7740000" cy="1655762"/>
          </a:xfrm>
        </p:spPr>
        <p:txBody>
          <a:bodyPr lIns="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821" y="1620000"/>
            <a:ext cx="3780000" cy="718220"/>
          </a:xfrm>
        </p:spPr>
        <p:txBody>
          <a:bodyPr lIns="90000" anchor="b">
            <a:normAutofit/>
          </a:bodyPr>
          <a:lstStyle>
            <a:lvl1pPr marL="0" indent="0">
              <a:buNone/>
              <a:defRPr sz="1800" b="0">
                <a:latin typeface="DINPro-Bold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821" y="2505075"/>
            <a:ext cx="3780000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5820" y="1620000"/>
            <a:ext cx="3780000" cy="718220"/>
          </a:xfrm>
        </p:spPr>
        <p:txBody>
          <a:bodyPr lIns="90000" anchor="b">
            <a:normAutofit/>
          </a:bodyPr>
          <a:lstStyle>
            <a:lvl1pPr marL="0" indent="0">
              <a:buNone/>
              <a:defRPr sz="1800" b="0">
                <a:latin typeface="DINPro-Bold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5820" y="2505075"/>
            <a:ext cx="3780000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itel 10"/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 lIns="0" anchor="ctr">
            <a:no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955821" y="288000"/>
            <a:ext cx="7740000" cy="251999"/>
          </a:xfrm>
        </p:spPr>
        <p:txBody>
          <a:bodyPr lIns="1800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 lIns="0" tIns="0" bIns="46800" anchor="t" anchorCtr="0">
            <a:no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955821" y="288000"/>
            <a:ext cx="7740000" cy="251999"/>
          </a:xfrm>
        </p:spPr>
        <p:txBody>
          <a:bodyPr lIns="1800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957600" y="1620000"/>
            <a:ext cx="7740000" cy="4680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7600" y="4564378"/>
            <a:ext cx="3780000" cy="1440000"/>
          </a:xfrm>
          <a:solidFill>
            <a:schemeClr val="tx1">
              <a:lumMod val="85000"/>
              <a:lumOff val="15000"/>
              <a:alpha val="90000"/>
            </a:schemeClr>
          </a:solidFill>
        </p:spPr>
        <p:txBody>
          <a:bodyPr wrap="square" lIns="90000" tIns="90000" bIns="90000">
            <a:noAutofit/>
          </a:bodyPr>
          <a:lstStyle>
            <a:lvl1pPr marL="6350" indent="0">
              <a:tabLst>
                <a:tab pos="36000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r>
              <a:rPr lang="de-CH" dirty="0"/>
              <a:t>Hier steht die Bildlegende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 lIns="0" anchor="ctr">
            <a:no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55821" y="288000"/>
            <a:ext cx="7740000" cy="251999"/>
          </a:xfrm>
        </p:spPr>
        <p:txBody>
          <a:bodyPr lIns="1800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821" y="2250000"/>
            <a:ext cx="7740000" cy="1500187"/>
          </a:xfrm>
        </p:spPr>
        <p:txBody>
          <a:bodyPr l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55821" y="1260000"/>
            <a:ext cx="7740000" cy="900778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Danke.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955821" y="1170000"/>
            <a:ext cx="77400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62711" y="536400"/>
            <a:ext cx="1519968" cy="26161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de-DE" sz="1100" b="1" i="0" dirty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rPr>
              <a:t>Planung,</a:t>
            </a:r>
            <a:r>
              <a:rPr lang="de-DE" sz="1100" b="1" i="0" baseline="0" dirty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rPr>
              <a:t> die bewegt.</a:t>
            </a:r>
            <a:endParaRPr lang="de-DE" sz="1100" b="1" i="0" dirty="0">
              <a:solidFill>
                <a:schemeClr val="bg1"/>
              </a:solidFill>
              <a:latin typeface="DINPro" charset="0"/>
              <a:ea typeface="DINPro" charset="0"/>
              <a:cs typeface="DINPro" charset="0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7" t="42569" r="31833" b="47220"/>
          <a:stretch/>
        </p:blipFill>
        <p:spPr>
          <a:xfrm>
            <a:off x="6678000" y="468000"/>
            <a:ext cx="2020701" cy="377496"/>
          </a:xfrm>
          <a:prstGeom prst="rect">
            <a:avLst/>
          </a:prstGeom>
        </p:spPr>
      </p:pic>
      <p:sp>
        <p:nvSpPr>
          <p:cNvPr id="15" name="Textfeld 14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bg1"/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190ED-F96B-050A-0EDA-0A9C9C1F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51E06E-A9B5-B021-39BB-F5668754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8EE2C2-DABF-A4EE-ECA0-E13416E9E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776154-5D77-FC98-30BC-3FCE02C6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43CDFDA-0110-4037-A14A-B772DF1D1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3B225E-B5AB-C706-1C9F-954768EB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CE08-9A2D-418E-9AD8-5B4ACCBC40A8}" type="datetimeFigureOut">
              <a:rPr lang="de-DE" smtClean="0"/>
              <a:t>19.10.2023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0D3D983-5452-8831-F460-068A8D77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C08234-135F-5616-DE50-8BD5B9FF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A46E-419C-42F1-8911-3CB0C6AB77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29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2F099-FCBC-7D1A-17AA-BFCE9BE4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D31945-D256-C839-A194-36A825B96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47009-203A-C903-C414-C6CF64D4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CE08-9A2D-418E-9AD8-5B4ACCBC40A8}" type="datetimeFigureOut">
              <a:rPr lang="de-DE" smtClean="0"/>
              <a:t>19.10.2023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142C70-B680-C424-AEEC-CB6B4F0C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B0F1B3-0B30-60C8-EABC-81D7712B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A46E-419C-42F1-8911-3CB0C6AB77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821" y="1440000"/>
            <a:ext cx="7740000" cy="1890888"/>
          </a:xfrm>
          <a:prstGeom prst="rect">
            <a:avLst/>
          </a:prstGeom>
        </p:spPr>
        <p:txBody>
          <a:bodyPr lIns="0" rIns="46800" anchor="b">
            <a:norm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821" y="3420000"/>
            <a:ext cx="7740000" cy="1655762"/>
          </a:xfrm>
        </p:spPr>
        <p:txBody>
          <a:bodyPr lIns="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719A9C7B-72C5-E19A-ED35-9864A4DCE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1372" y="325319"/>
            <a:ext cx="2694449" cy="6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Negativ)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821" y="1440000"/>
            <a:ext cx="7740000" cy="1890888"/>
          </a:xfrm>
          <a:prstGeom prst="rect">
            <a:avLst/>
          </a:prstGeom>
        </p:spPr>
        <p:txBody>
          <a:bodyPr lIns="0" rIns="4680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955821" y="1170000"/>
            <a:ext cx="77400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862711" y="536400"/>
            <a:ext cx="1516910" cy="26161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de-DE" sz="1100" b="0" i="0" dirty="0">
                <a:solidFill>
                  <a:schemeClr val="bg1"/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Planung,</a:t>
            </a:r>
            <a:r>
              <a:rPr lang="de-DE" sz="1100" b="0" i="0" baseline="0" dirty="0">
                <a:solidFill>
                  <a:schemeClr val="bg1"/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 die bewegt</a:t>
            </a:r>
            <a:r>
              <a:rPr lang="de-DE" sz="1100" b="1" i="0" baseline="0" dirty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rPr>
              <a:t>.</a:t>
            </a:r>
            <a:endParaRPr lang="de-DE" sz="1100" b="1" i="0" dirty="0">
              <a:solidFill>
                <a:schemeClr val="bg1"/>
              </a:solidFill>
              <a:latin typeface="DINPro" charset="0"/>
              <a:ea typeface="DINPro" charset="0"/>
              <a:cs typeface="DINPro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55821" y="3420000"/>
            <a:ext cx="7740000" cy="1655762"/>
          </a:xfrm>
        </p:spPr>
        <p:txBody>
          <a:bodyPr lIns="0"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7" t="42569" r="31833" b="47220"/>
          <a:stretch/>
        </p:blipFill>
        <p:spPr>
          <a:xfrm>
            <a:off x="6678000" y="468000"/>
            <a:ext cx="2020701" cy="377496"/>
          </a:xfrm>
          <a:prstGeom prst="rect">
            <a:avLst/>
          </a:prstGeom>
        </p:spPr>
      </p:pic>
      <p:cxnSp>
        <p:nvCxnSpPr>
          <p:cNvPr id="22" name="Gerade Verbindung 21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600" y="1620000"/>
            <a:ext cx="7740000" cy="4680000"/>
          </a:xfrm>
        </p:spPr>
        <p:txBody>
          <a:bodyPr lIns="0"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1004" y="6538913"/>
            <a:ext cx="566889" cy="179996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19.10.2023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 lIns="0" tIns="0" bIns="46800" anchor="t" anchorCtr="0">
            <a:no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955821" y="288000"/>
            <a:ext cx="7740000" cy="251999"/>
          </a:xfrm>
        </p:spPr>
        <p:txBody>
          <a:bodyPr lIns="1800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CBEA06-AAD8-9444-4B98-D87009708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8897" y="6485250"/>
            <a:ext cx="1336646" cy="325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600" y="1620000"/>
            <a:ext cx="7740000" cy="4680000"/>
          </a:xfrm>
        </p:spPr>
        <p:txBody>
          <a:bodyPr lIns="0"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19.05.2022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955821" y="288000"/>
            <a:ext cx="7740000" cy="648000"/>
          </a:xfrm>
        </p:spPr>
        <p:txBody>
          <a:bodyPr lIns="0">
            <a:no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Traktanden</a:t>
            </a:r>
            <a:endParaRPr lang="de-CH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955821" y="1170000"/>
            <a:ext cx="7740000" cy="0"/>
          </a:xfrm>
          <a:prstGeom prst="line">
            <a:avLst/>
          </a:prstGeom>
          <a:ln w="1143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821" y="2250000"/>
            <a:ext cx="7740000" cy="1500187"/>
          </a:xfrm>
        </p:spPr>
        <p:txBody>
          <a:bodyPr l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55821" y="1260000"/>
            <a:ext cx="7740000" cy="900000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955821" y="1170000"/>
            <a:ext cx="7740000" cy="0"/>
          </a:xfrm>
          <a:prstGeom prst="line">
            <a:avLst/>
          </a:prstGeom>
          <a:ln w="1143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(Negativ)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821" y="2250000"/>
            <a:ext cx="7740000" cy="1500187"/>
          </a:xfrm>
        </p:spPr>
        <p:txBody>
          <a:bodyPr l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55821" y="1260000"/>
            <a:ext cx="7740000" cy="900778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955821" y="1170000"/>
            <a:ext cx="77400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1" i="0" dirty="0">
                <a:solidFill>
                  <a:schemeClr val="bg1"/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821" y="1620000"/>
            <a:ext cx="3780000" cy="4680000"/>
          </a:xfrm>
        </p:spPr>
        <p:txBody>
          <a:bodyPr lIns="0" rIns="90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5820" y="1620000"/>
            <a:ext cx="3780000" cy="46800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itel 10"/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 lIns="0" anchor="ctr">
            <a:no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955821" y="288000"/>
            <a:ext cx="7740000" cy="251999"/>
          </a:xfrm>
        </p:spPr>
        <p:txBody>
          <a:bodyPr lIns="1800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820" y="1620000"/>
            <a:ext cx="7739999" cy="2268000"/>
          </a:xfrm>
        </p:spPr>
        <p:txBody>
          <a:bodyPr lIns="0" rIns="90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itel 10"/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 lIns="0" anchor="ctr">
            <a:no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955821" y="288000"/>
            <a:ext cx="7740000" cy="251999"/>
          </a:xfrm>
        </p:spPr>
        <p:txBody>
          <a:bodyPr lIns="18000" rIns="90000">
            <a:normAutofit/>
          </a:bodyPr>
          <a:lstStyle>
            <a:lvl1pPr marL="0" indent="0" algn="l">
              <a:lnSpc>
                <a:spcPct val="90000"/>
              </a:lnSpc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lIns="0" rIns="9000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0673" y="6538912"/>
            <a:ext cx="3086100" cy="180000"/>
          </a:xfrm>
          <a:prstGeom prst="rect">
            <a:avLst/>
          </a:prstGeom>
        </p:spPr>
        <p:txBody>
          <a:bodyPr lIns="0" rIns="90000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931" y="6538912"/>
            <a:ext cx="566889" cy="180000"/>
          </a:xfrm>
        </p:spPr>
        <p:txBody>
          <a:bodyPr tIns="46800" rIns="0"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955821" y="6480000"/>
            <a:ext cx="7740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955819" y="4042380"/>
            <a:ext cx="7739999" cy="2268000"/>
          </a:xfrm>
        </p:spPr>
        <p:txBody>
          <a:bodyPr lIns="0" rIns="90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955821" y="6538912"/>
            <a:ext cx="1054514" cy="180000"/>
          </a:xfrm>
          <a:prstGeom prst="rect">
            <a:avLst/>
          </a:prstGeom>
          <a:noFill/>
        </p:spPr>
        <p:txBody>
          <a:bodyPr wrap="square" lIns="0" rIns="90000" rtlCol="0" anchor="ctr" anchorCtr="0">
            <a:noAutofit/>
          </a:bodyPr>
          <a:lstStyle/>
          <a:p>
            <a:r>
              <a:rPr lang="de-DE" sz="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 panose="02000503030000020004" pitchFamily="50" charset="0"/>
                <a:ea typeface="DINPro" charset="0"/>
                <a:cs typeface="DINPro" charset="0"/>
              </a:rPr>
              <a:t>KONTEXTPLAN AG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821" y="1825625"/>
            <a:ext cx="79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82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612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842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fld id="{F94445E3-9764-D847-B0A6-3A3E2C87FE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955821" y="365125"/>
            <a:ext cx="7920000" cy="1324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CH" noProof="0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049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62" r:id="rId4"/>
    <p:sldLayoutId id="2147483673" r:id="rId5"/>
    <p:sldLayoutId id="2147483663" r:id="rId6"/>
    <p:sldLayoutId id="2147483674" r:id="rId7"/>
    <p:sldLayoutId id="2147483664" r:id="rId8"/>
    <p:sldLayoutId id="2147483677" r:id="rId9"/>
    <p:sldLayoutId id="2147483665" r:id="rId10"/>
    <p:sldLayoutId id="2147483676" r:id="rId11"/>
    <p:sldLayoutId id="2147483666" r:id="rId12"/>
    <p:sldLayoutId id="2147483667" r:id="rId13"/>
    <p:sldLayoutId id="2147483675" r:id="rId14"/>
    <p:sldLayoutId id="2147483679" r:id="rId15"/>
    <p:sldLayoutId id="2147483680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>
              <a:lumMod val="85000"/>
              <a:lumOff val="15000"/>
            </a:schemeClr>
          </a:solidFill>
          <a:latin typeface="DINPro-Bold" panose="02000503030000020004" pitchFamily="50" charset="0"/>
          <a:ea typeface="DINPro-Bold" panose="02000503030000020004" pitchFamily="50" charset="0"/>
          <a:cs typeface="DINPro-Bold" panose="02000503030000020004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charset="2"/>
        <a:buChar char="-"/>
        <a:defRPr sz="2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DINPro-Regular" panose="02000503030000020004" pitchFamily="50" charset="0"/>
          <a:cs typeface="DINPro-Regular" panose="02000503030000020004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charset="2"/>
        <a:buChar char="-"/>
        <a:defRPr sz="24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DINPro-Regular" panose="02000503030000020004" pitchFamily="50" charset="0"/>
          <a:cs typeface="DINPro-Regular" panose="02000503030000020004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charset="2"/>
        <a:buChar char="-"/>
        <a:defRPr sz="20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DINPro-Regular" panose="02000503030000020004" pitchFamily="50" charset="0"/>
          <a:cs typeface="DINPro-Regular" panose="02000503030000020004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charset="2"/>
        <a:buChar char="-"/>
        <a:defRPr sz="1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DINPro-Regular" panose="02000503030000020004" pitchFamily="50" charset="0"/>
          <a:cs typeface="DINPro-Regular" panose="02000503030000020004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charset="2"/>
        <a:buChar char="-"/>
        <a:defRPr sz="1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DINPro-Regular" panose="02000503030000020004" pitchFamily="50" charset="0"/>
          <a:cs typeface="DINPro-Regular" panose="02000503030000020004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9633" y="995748"/>
            <a:ext cx="7740000" cy="1890888"/>
          </a:xfrm>
        </p:spPr>
        <p:txBody>
          <a:bodyPr>
            <a:normAutofit/>
          </a:bodyPr>
          <a:lstStyle/>
          <a:p>
            <a:r>
              <a:rPr lang="de-CH" dirty="0"/>
              <a:t>Informationsveranstaltung</a:t>
            </a:r>
            <a:br>
              <a:rPr lang="de-CH" dirty="0"/>
            </a:br>
            <a:r>
              <a:rPr lang="de-CH" dirty="0"/>
              <a:t>Schulraumplanung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89633" y="2775932"/>
            <a:ext cx="7740000" cy="1655762"/>
          </a:xfrm>
        </p:spPr>
        <p:txBody>
          <a:bodyPr/>
          <a:lstStyle/>
          <a:p>
            <a:r>
              <a:rPr lang="de-DE" dirty="0"/>
              <a:t>19. Oktober 2023</a:t>
            </a:r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8AC9F05-E400-4B62-AE8A-85737B273CE2}"/>
              </a:ext>
            </a:extLst>
          </p:cNvPr>
          <p:cNvSpPr/>
          <p:nvPr/>
        </p:nvSpPr>
        <p:spPr>
          <a:xfrm>
            <a:off x="0" y="1425390"/>
            <a:ext cx="9144000" cy="4652683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141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AE1EAF-E963-7419-4558-11681BBE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821" y="1440000"/>
            <a:ext cx="7740000" cy="1047561"/>
          </a:xfrm>
        </p:spPr>
        <p:txBody>
          <a:bodyPr/>
          <a:lstStyle/>
          <a:p>
            <a:r>
              <a:rPr lang="de-DE" dirty="0"/>
              <a:t>3. Bestehender Handlungsbedarf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7CA72-1D4F-F7F2-5DA0-853F84F24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821" y="2585884"/>
            <a:ext cx="7740000" cy="3443209"/>
          </a:xfrm>
        </p:spPr>
        <p:txBody>
          <a:bodyPr>
            <a:normAutofit/>
          </a:bodyPr>
          <a:lstStyle/>
          <a:p>
            <a:r>
              <a:rPr lang="de-DE" b="1" dirty="0"/>
              <a:t>Gebäudezustand</a:t>
            </a:r>
          </a:p>
          <a:p>
            <a:r>
              <a:rPr lang="de-DE" b="1" dirty="0"/>
              <a:t>Bevölkerungsprognose</a:t>
            </a:r>
          </a:p>
          <a:p>
            <a:r>
              <a:rPr lang="de-DE" b="1" dirty="0"/>
              <a:t>Handlungsbedarf Schule</a:t>
            </a:r>
          </a:p>
          <a:p>
            <a:r>
              <a:rPr lang="de-DE" b="1" dirty="0"/>
              <a:t>Handlungsbedarf Tagesstruktur</a:t>
            </a:r>
          </a:p>
          <a:p>
            <a:r>
              <a:rPr lang="de-DE" b="1" dirty="0"/>
              <a:t>Handlungsbedarf Vereine</a:t>
            </a:r>
          </a:p>
          <a:p>
            <a:r>
              <a:rPr lang="de-DE" b="1" dirty="0"/>
              <a:t>Turnhalle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3072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D8CA46-B3D2-4818-8CEB-756CF55E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A213DA-C320-432D-9A18-16B55CF5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Analyse des Zustands aller Gebäude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398F9DB1-1ECA-4C71-BCB9-C7907E289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00" y="1620000"/>
            <a:ext cx="7740000" cy="468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Es wurden von beiden </a:t>
            </a:r>
            <a:r>
              <a:rPr lang="de-CH" sz="1800" dirty="0"/>
              <a:t>Schulliegenschaften 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umfassende Gebäudeanalysen und eine Investitionsplanung erstellt.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Bei beiden betrachteten </a:t>
            </a:r>
            <a:r>
              <a:rPr lang="de-DE" dirty="0">
                <a:solidFill>
                  <a:srgbClr val="211D1E"/>
                </a:solidFill>
              </a:rPr>
              <a:t>Gebäuden </a:t>
            </a:r>
            <a:r>
              <a:rPr lang="de-CH" sz="1800" dirty="0"/>
              <a:t>(Schulhaus </a:t>
            </a:r>
            <a:r>
              <a:rPr lang="de-CH" sz="1800" dirty="0" err="1"/>
              <a:t>Lohren</a:t>
            </a:r>
            <a:r>
              <a:rPr lang="de-CH" sz="1800" dirty="0"/>
              <a:t> &amp; Schulhaus </a:t>
            </a:r>
            <a:r>
              <a:rPr lang="de-CH" sz="1800" dirty="0" err="1"/>
              <a:t>Löhrli</a:t>
            </a:r>
            <a:r>
              <a:rPr lang="de-CH" sz="1800" dirty="0"/>
              <a:t>) stehen umfängliche Instandsetzungsarbeiten an.</a:t>
            </a:r>
          </a:p>
        </p:txBody>
      </p:sp>
    </p:spTree>
    <p:extLst>
      <p:ext uri="{BB962C8B-B14F-4D97-AF65-F5344CB8AC3E}">
        <p14:creationId xmlns:p14="http://schemas.microsoft.com/office/powerpoint/2010/main" val="394480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6BE8E3-A608-C246-8A36-C8AAC68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9EA978-C9D4-AA01-E920-8A89ABA9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Gebäudezustand Schulhaus </a:t>
            </a:r>
            <a:r>
              <a:rPr lang="de-DE" dirty="0" err="1"/>
              <a:t>Lohren</a:t>
            </a:r>
            <a:endParaRPr lang="de-CH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C7E6E9E5-DEE8-F251-6446-F6948CAC0739}"/>
              </a:ext>
            </a:extLst>
          </p:cNvPr>
          <p:cNvSpPr txBox="1">
            <a:spLocks/>
          </p:cNvSpPr>
          <p:nvPr/>
        </p:nvSpPr>
        <p:spPr>
          <a:xfrm>
            <a:off x="957600" y="3390200"/>
            <a:ext cx="7740000" cy="174856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Es sind brandschutztechnische </a:t>
            </a:r>
            <a:r>
              <a:rPr lang="de-DE" dirty="0" err="1"/>
              <a:t>Massnahmen</a:t>
            </a:r>
            <a:r>
              <a:rPr lang="de-DE" dirty="0"/>
              <a:t> vorzunehmen.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hindernisfreie vertikale </a:t>
            </a:r>
            <a:r>
              <a:rPr lang="de-DE" sz="1800" dirty="0" err="1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Erschliessung</a:t>
            </a:r>
            <a:r>
              <a:rPr lang="de-DE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(Lift) ist nicht gegeben.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Insgesamt kann der Zustand des Gebäudes als „</a:t>
            </a:r>
            <a:r>
              <a:rPr lang="de-DE" b="1" dirty="0"/>
              <a:t>gut</a:t>
            </a:r>
            <a:r>
              <a:rPr lang="de-DE" dirty="0"/>
              <a:t>“ eingestuft werden.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Die Gebäudehülle erweist sich als </a:t>
            </a:r>
            <a:r>
              <a:rPr lang="de-DE" b="1" dirty="0"/>
              <a:t>sehr schlecht </a:t>
            </a:r>
            <a:r>
              <a:rPr lang="de-DE" dirty="0"/>
              <a:t>und die Gesamtenergie- </a:t>
            </a:r>
            <a:r>
              <a:rPr lang="de-DE" dirty="0" err="1"/>
              <a:t>effizienz</a:t>
            </a:r>
            <a:r>
              <a:rPr lang="de-DE" dirty="0"/>
              <a:t> als </a:t>
            </a:r>
            <a:r>
              <a:rPr lang="de-DE" b="1" dirty="0"/>
              <a:t>schlecht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3765A467-E9A8-DBC4-56E0-22E1CD556A3C}"/>
              </a:ext>
            </a:extLst>
          </p:cNvPr>
          <p:cNvSpPr txBox="1">
            <a:spLocks/>
          </p:cNvSpPr>
          <p:nvPr/>
        </p:nvSpPr>
        <p:spPr>
          <a:xfrm>
            <a:off x="957600" y="5678764"/>
            <a:ext cx="7740000" cy="6212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Font typeface="Symbol" charset="2"/>
              <a:buNone/>
            </a:pPr>
            <a:r>
              <a:rPr lang="de-CH" b="1" dirty="0">
                <a:solidFill>
                  <a:srgbClr val="211D1E"/>
                </a:solidFill>
              </a:rPr>
              <a:t>Der Gemeinderat </a:t>
            </a:r>
            <a:r>
              <a:rPr lang="de-CH" dirty="0">
                <a:solidFill>
                  <a:srgbClr val="211D1E"/>
                </a:solidFill>
              </a:rPr>
              <a:t>beschliesst beim Schulhaus </a:t>
            </a:r>
            <a:r>
              <a:rPr lang="de-CH" dirty="0" err="1">
                <a:solidFill>
                  <a:srgbClr val="211D1E"/>
                </a:solidFill>
              </a:rPr>
              <a:t>Lohren</a:t>
            </a:r>
            <a:r>
              <a:rPr lang="de-CH" dirty="0">
                <a:solidFill>
                  <a:srgbClr val="211D1E"/>
                </a:solidFill>
              </a:rPr>
              <a:t> eine Totalsanierung vorzunehmen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4EAEC13-17B5-5C61-5E9E-60755FE6BDA8}"/>
              </a:ext>
            </a:extLst>
          </p:cNvPr>
          <p:cNvSpPr/>
          <p:nvPr/>
        </p:nvSpPr>
        <p:spPr>
          <a:xfrm>
            <a:off x="828410" y="5485297"/>
            <a:ext cx="7994822" cy="903139"/>
          </a:xfrm>
          <a:prstGeom prst="roundRect">
            <a:avLst/>
          </a:prstGeom>
          <a:noFill/>
          <a:ln w="28575">
            <a:solidFill>
              <a:srgbClr val="C0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E21B67D-01F3-41A2-ED1C-EEA405B8992C}"/>
              </a:ext>
            </a:extLst>
          </p:cNvPr>
          <p:cNvPicPr/>
          <p:nvPr/>
        </p:nvPicPr>
        <p:blipFill rotWithShape="1">
          <a:blip r:embed="rId3"/>
          <a:srcRect b="22204"/>
          <a:stretch/>
        </p:blipFill>
        <p:spPr>
          <a:xfrm>
            <a:off x="957598" y="936001"/>
            <a:ext cx="4585951" cy="23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9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70AE53A-6D0B-B2F5-138A-A5EED06E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00" y="3429000"/>
            <a:ext cx="7740000" cy="287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hindernisfreie vertikale </a:t>
            </a:r>
            <a:r>
              <a:rPr lang="de-CH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Erschliessung</a:t>
            </a:r>
            <a:r>
              <a:rPr lang="de-DE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(Lift) ist nicht gegeben.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Insgesamt kann der Zustand des Gebäudes als „</a:t>
            </a:r>
            <a:r>
              <a:rPr lang="de-DE" b="1" dirty="0"/>
              <a:t>schlecht</a:t>
            </a:r>
            <a:r>
              <a:rPr lang="de-DE" dirty="0"/>
              <a:t>“ eingestuft werden.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Gebäudehülle erweist sich als </a:t>
            </a:r>
            <a:r>
              <a:rPr lang="de-DE" sz="1800" b="1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schlecht</a:t>
            </a:r>
            <a:r>
              <a:rPr lang="de-DE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die Gesamtenergieeffizienz als </a:t>
            </a:r>
            <a:r>
              <a:rPr lang="de-DE" sz="1800" b="1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mittel</a:t>
            </a:r>
            <a:r>
              <a:rPr lang="de-DE" sz="1800" dirty="0">
                <a:effectLst/>
                <a:latin typeface="DINPro-Regular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E497A5-0462-14A2-E651-581DAE79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C13F4E-9546-F566-C067-D79CE711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Gebäudezustand Schulhaus </a:t>
            </a:r>
            <a:r>
              <a:rPr lang="de-DE" dirty="0" err="1"/>
              <a:t>Löhrli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674D74-B67E-E928-BA11-5574B7772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75"/>
          <a:stretch/>
        </p:blipFill>
        <p:spPr>
          <a:xfrm>
            <a:off x="936771" y="886533"/>
            <a:ext cx="4911580" cy="2376996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0E9CD1B0-C4E3-48B7-65A7-95A1395F7B4D}"/>
              </a:ext>
            </a:extLst>
          </p:cNvPr>
          <p:cNvSpPr txBox="1">
            <a:spLocks/>
          </p:cNvSpPr>
          <p:nvPr/>
        </p:nvSpPr>
        <p:spPr>
          <a:xfrm>
            <a:off x="957600" y="5678764"/>
            <a:ext cx="7740000" cy="6212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Font typeface="Symbol" charset="2"/>
              <a:buNone/>
            </a:pPr>
            <a:r>
              <a:rPr lang="de-CH" b="1" dirty="0">
                <a:solidFill>
                  <a:srgbClr val="211D1E"/>
                </a:solidFill>
              </a:rPr>
              <a:t>Der Gemeinderat </a:t>
            </a:r>
            <a:r>
              <a:rPr lang="de-CH" dirty="0">
                <a:solidFill>
                  <a:srgbClr val="211D1E"/>
                </a:solidFill>
              </a:rPr>
              <a:t>beschliesst das Schulhaus </a:t>
            </a:r>
            <a:r>
              <a:rPr lang="de-CH" dirty="0" err="1">
                <a:solidFill>
                  <a:srgbClr val="211D1E"/>
                </a:solidFill>
              </a:rPr>
              <a:t>Löhrli</a:t>
            </a:r>
            <a:r>
              <a:rPr lang="de-CH" dirty="0">
                <a:solidFill>
                  <a:srgbClr val="211D1E"/>
                </a:solidFill>
              </a:rPr>
              <a:t> mit einem Ersatzneubau zu ersetzen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233C89F-BCF3-8F28-2185-54C458C256FB}"/>
              </a:ext>
            </a:extLst>
          </p:cNvPr>
          <p:cNvSpPr/>
          <p:nvPr/>
        </p:nvSpPr>
        <p:spPr>
          <a:xfrm>
            <a:off x="828410" y="5485297"/>
            <a:ext cx="7994822" cy="903139"/>
          </a:xfrm>
          <a:prstGeom prst="roundRect">
            <a:avLst/>
          </a:prstGeom>
          <a:noFill/>
          <a:ln w="28575">
            <a:solidFill>
              <a:srgbClr val="C0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085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AA7229-5000-4D62-8D2E-1486D1A3F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de-CH" dirty="0">
                <a:latin typeface="DINPro-Bold" panose="02000503030000020004" pitchFamily="50" charset="0"/>
              </a:rPr>
              <a:t>Handlungsbedarf Schule: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latin typeface="DINPro-Bold" panose="02000503030000020004" pitchFamily="50" charset="0"/>
            </a:endParaRP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Die Bevölkerung der Gemeinde Fischbach-Göslikon wird in den nächsten </a:t>
            </a:r>
            <a:br>
              <a:rPr lang="de-DE" dirty="0">
                <a:solidFill>
                  <a:srgbClr val="211D1E"/>
                </a:solidFill>
              </a:rPr>
            </a:br>
            <a:r>
              <a:rPr lang="de-DE" dirty="0">
                <a:solidFill>
                  <a:srgbClr val="211D1E"/>
                </a:solidFill>
              </a:rPr>
              <a:t>20 Jahren rund 40% zunehmen.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211D1E"/>
                </a:solidFill>
              </a:rPr>
              <a:t>Bereits heute können die notwendigen Schulräume, welche durch den </a:t>
            </a:r>
            <a:br>
              <a:rPr lang="de-CH" dirty="0">
                <a:solidFill>
                  <a:srgbClr val="211D1E"/>
                </a:solidFill>
              </a:rPr>
            </a:br>
            <a:r>
              <a:rPr lang="de-CH" dirty="0">
                <a:solidFill>
                  <a:srgbClr val="211D1E"/>
                </a:solidFill>
              </a:rPr>
              <a:t>Lehrplan 21 empfohlen werden, nicht mehr angeboten werden.</a:t>
            </a:r>
            <a:endParaRPr lang="de-DE" dirty="0">
              <a:solidFill>
                <a:srgbClr val="211D1E"/>
              </a:solidFill>
            </a:endParaRP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2025 reichen die heutigen Klassenzimmer und weitere zwingend benötigte Schulräume nicht mehr aus. 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Verordnung Kanton Aargau:</a:t>
            </a:r>
          </a:p>
          <a:p>
            <a:pPr marL="685800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Primarschule (Max. 25, Min. 12)</a:t>
            </a:r>
          </a:p>
          <a:p>
            <a:pPr marL="685800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Kindergarten (Max. 24, Min. 7)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de-DE" sz="100" dirty="0">
              <a:solidFill>
                <a:srgbClr val="211D1E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de-CH" b="1" dirty="0">
                <a:solidFill>
                  <a:srgbClr val="211D1E"/>
                </a:solidFill>
              </a:rPr>
              <a:t>Der Gemeinderat beschliesst aus pädagogischer Sicht </a:t>
            </a:r>
            <a:r>
              <a:rPr lang="de-CH" dirty="0">
                <a:solidFill>
                  <a:srgbClr val="211D1E"/>
                </a:solidFill>
              </a:rPr>
              <a:t>die Anzahl auf idealerweise max. 22 Schülerinnen und Schüler pro Klasse zu setzen (Bedarf tritt 2025 ein)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D8CA46-B3D2-4818-8CEB-756CF55E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A213DA-C320-432D-9A18-16B55CF5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Resultate der Analyse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722E4B-4DB4-83B3-307B-DB0B323A7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351" y="298605"/>
            <a:ext cx="3291514" cy="1958792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A4450B9-25A2-A2E3-5062-8604DD71049D}"/>
              </a:ext>
            </a:extLst>
          </p:cNvPr>
          <p:cNvSpPr/>
          <p:nvPr/>
        </p:nvSpPr>
        <p:spPr>
          <a:xfrm>
            <a:off x="828410" y="5311972"/>
            <a:ext cx="7994822" cy="903139"/>
          </a:xfrm>
          <a:prstGeom prst="roundRect">
            <a:avLst/>
          </a:prstGeom>
          <a:noFill/>
          <a:ln w="28575">
            <a:solidFill>
              <a:srgbClr val="C0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26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D8CA46-B3D2-4818-8CEB-756CF55E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A213DA-C320-432D-9A18-16B55CF5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Resultate der Analyse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398F9DB1-1ECA-4C71-BCB9-C7907E289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00" y="1450952"/>
            <a:ext cx="7740000" cy="468000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DINPro-Bold" panose="02000503030000020004" pitchFamily="50" charset="0"/>
              </a:rPr>
              <a:t>Handlungsbedarf  Tagesstruktur:</a:t>
            </a:r>
          </a:p>
          <a:p>
            <a:pPr marL="0" indent="0">
              <a:buNone/>
            </a:pPr>
            <a:endParaRPr lang="de-CH" dirty="0">
              <a:latin typeface="DINPro-Bold" panose="02000503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Gesetz über die familienergänzende Kinderbetreuung</a:t>
            </a:r>
            <a:r>
              <a:rPr lang="de-DE" dirty="0"/>
              <a:t>: Die Gemeinde ist verpflichtet ein bedarfsgerechtes Angebot für familienergänzende Betreuung bis Abschluss Primarschule sicherzustellen.</a:t>
            </a:r>
            <a:endParaRPr lang="de-DE" dirty="0">
              <a:solidFill>
                <a:srgbClr val="211D1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211D1E"/>
                </a:solidFill>
              </a:rPr>
              <a:t>Platzbedarf pro Kind</a:t>
            </a:r>
            <a:r>
              <a:rPr lang="de-DE" dirty="0">
                <a:solidFill>
                  <a:srgbClr val="211D1E"/>
                </a:solidFill>
              </a:rPr>
              <a:t>: </a:t>
            </a:r>
            <a:r>
              <a:rPr lang="de-CH" dirty="0">
                <a:solidFill>
                  <a:srgbClr val="211D1E"/>
                </a:solidFill>
              </a:rPr>
              <a:t>Gemäss</a:t>
            </a:r>
            <a:r>
              <a:rPr lang="de-DE" dirty="0">
                <a:solidFill>
                  <a:srgbClr val="211D1E"/>
                </a:solidFill>
              </a:rPr>
              <a:t> Empfehlung Kanton Bern und Aargau (4m2 pro Kind)</a:t>
            </a:r>
          </a:p>
          <a:p>
            <a:pPr>
              <a:buFontTx/>
              <a:buChar char="-"/>
            </a:pPr>
            <a:endParaRPr lang="de-DE" dirty="0">
              <a:solidFill>
                <a:srgbClr val="211D1E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e-DE" dirty="0">
              <a:solidFill>
                <a:srgbClr val="211D1E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211D1E"/>
                </a:solidFill>
              </a:rPr>
              <a:t>Der Gemeinderat </a:t>
            </a:r>
            <a:r>
              <a:rPr lang="de-CH" b="1" dirty="0">
                <a:solidFill>
                  <a:srgbClr val="211D1E"/>
                </a:solidFill>
              </a:rPr>
              <a:t>beschliesst</a:t>
            </a:r>
            <a:r>
              <a:rPr lang="de-DE" b="1" dirty="0">
                <a:solidFill>
                  <a:srgbClr val="211D1E"/>
                </a:solidFill>
              </a:rPr>
              <a:t> </a:t>
            </a:r>
            <a:r>
              <a:rPr lang="de-DE" dirty="0">
                <a:solidFill>
                  <a:srgbClr val="211D1E"/>
                </a:solidFill>
              </a:rPr>
              <a:t>im Rahmen der Gesamtkonzeption der Schulraumplanung, dass zukünftig ein Raum für die Tagesstruktur direkt an die Schule angegliedert wird.</a:t>
            </a:r>
          </a:p>
          <a:p>
            <a:pPr marL="0" indent="0">
              <a:buNone/>
            </a:pPr>
            <a:endParaRPr lang="de-DE" dirty="0">
              <a:solidFill>
                <a:srgbClr val="211D1E"/>
              </a:solidFill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0FB07BF-4ADB-B3BF-E618-49DCFFEE11DF}"/>
              </a:ext>
            </a:extLst>
          </p:cNvPr>
          <p:cNvSpPr/>
          <p:nvPr/>
        </p:nvSpPr>
        <p:spPr>
          <a:xfrm>
            <a:off x="828410" y="4324449"/>
            <a:ext cx="7994822" cy="1004595"/>
          </a:xfrm>
          <a:prstGeom prst="roundRect">
            <a:avLst/>
          </a:prstGeom>
          <a:noFill/>
          <a:ln w="28575">
            <a:solidFill>
              <a:srgbClr val="C0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343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D8CA46-B3D2-4818-8CEB-756CF55E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A213DA-C320-432D-9A18-16B55CF5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Resultat der Analyse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398F9DB1-1ECA-4C71-BCB9-C7907E289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00" y="1620000"/>
            <a:ext cx="7740000" cy="468000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DINPro-Bold" panose="02000503030000020004" pitchFamily="50" charset="0"/>
              </a:rPr>
              <a:t>Handlungsbedarf Vereine:</a:t>
            </a:r>
          </a:p>
          <a:p>
            <a:pPr marL="0" indent="0">
              <a:buNone/>
            </a:pPr>
            <a:endParaRPr lang="de-DE" dirty="0">
              <a:latin typeface="DINPro-Bold" panose="02000503030000020004" pitchFamily="50" charset="0"/>
            </a:endParaRPr>
          </a:p>
          <a:p>
            <a:pPr marL="0" indent="0">
              <a:buNone/>
            </a:pP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Die Bedürfnisse der Vereine wurden in einer Umfrage erhoben und mit der Vertretung in der AG wurden folgende Erkenntnisse erzielt: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Die Hallenkapazitäten für die Sportvereine sind limitiert und es bestehen Engpässe.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Die Halle entspricht nicht den Wettkampfanforderungen.</a:t>
            </a:r>
            <a:endParaRPr lang="de-DE" sz="1800" b="0" i="0" u="none" strike="noStrike" baseline="0" dirty="0">
              <a:solidFill>
                <a:srgbClr val="211D1E"/>
              </a:solidFill>
              <a:latin typeface="DINPro-Regular" panose="02000503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Eine aufgrund heutiger Normen konzipierte Turnhalle, welche auch den Nutzungen Theater, Kultur und Musik Rechnung trägt, wird von Vereinsvertretern gewünscht.</a:t>
            </a:r>
          </a:p>
        </p:txBody>
      </p:sp>
    </p:spTree>
    <p:extLst>
      <p:ext uri="{BB962C8B-B14F-4D97-AF65-F5344CB8AC3E}">
        <p14:creationId xmlns:p14="http://schemas.microsoft.com/office/powerpoint/2010/main" val="16924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D2629E7-BBF4-3D70-14C0-9EFB9F48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Die Kapazität der bestehenden Turnhalle (Anzahl vorgeschriebene Lektionen) </a:t>
            </a:r>
            <a:r>
              <a:rPr lang="de-CH" dirty="0">
                <a:solidFill>
                  <a:srgbClr val="211D1E"/>
                </a:solidFill>
              </a:rPr>
              <a:t>stösst</a:t>
            </a:r>
            <a:r>
              <a:rPr lang="de-DE" dirty="0">
                <a:solidFill>
                  <a:srgbClr val="211D1E"/>
                </a:solidFill>
              </a:rPr>
              <a:t> mit dem prognostizierten SchülerInnen-Wachstum an ihre Grenzen.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Die Belegung durch die Schule mit Wachstum ist nur möglich: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Bei einer Auslagerung </a:t>
            </a:r>
            <a:r>
              <a:rPr lang="de-DE" sz="1600" dirty="0" err="1">
                <a:solidFill>
                  <a:schemeClr val="tx1"/>
                </a:solidFill>
              </a:rPr>
              <a:t>MuKi</a:t>
            </a:r>
            <a:r>
              <a:rPr lang="de-DE" sz="1600" dirty="0">
                <a:solidFill>
                  <a:schemeClr val="tx1"/>
                </a:solidFill>
              </a:rPr>
              <a:t>/</a:t>
            </a:r>
            <a:r>
              <a:rPr lang="de-DE" sz="1600" dirty="0" err="1">
                <a:solidFill>
                  <a:schemeClr val="tx1"/>
                </a:solidFill>
              </a:rPr>
              <a:t>KiTu</a:t>
            </a:r>
            <a:endParaRPr lang="de-DE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Zusätzlicher Ausdehnung der Unterrichtszeiten (Nutzung von Frühlektionen)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Nutzung der Turnhalle durch die Vereine am Samstag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Die Praxis erweist weitere Herausforderungen: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Stundenplanorganisation bei Komplett </a:t>
            </a:r>
            <a:r>
              <a:rPr lang="de-CH" sz="1600" dirty="0">
                <a:solidFill>
                  <a:schemeClr val="tx1"/>
                </a:solidFill>
              </a:rPr>
              <a:t>Auslastung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Reinigung der Turnhalle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b="1" i="0" u="none" strike="noStrike" baseline="0" dirty="0">
              <a:solidFill>
                <a:srgbClr val="211D1E"/>
              </a:solidFill>
              <a:latin typeface="DINPro-Regular" panose="02000503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Der Gemeinderat</a:t>
            </a:r>
            <a:r>
              <a:rPr lang="de-DE" sz="180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 beschliesst die 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Planung einer Turnhalle in die Gesamtkonzeption miteinzubeziehen (Etappe 2). </a:t>
            </a:r>
            <a:endParaRPr lang="de-CH" dirty="0">
              <a:solidFill>
                <a:srgbClr val="211D1E"/>
              </a:solidFill>
            </a:endParaRPr>
          </a:p>
          <a:p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1B73A7-3D57-D4F9-5229-9CB6829B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8CBAFB-B07A-0A6F-EA59-EDBC189C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Turnhalle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FA497F3-BB7B-A211-E9B1-3CCCE5720E74}"/>
              </a:ext>
            </a:extLst>
          </p:cNvPr>
          <p:cNvSpPr/>
          <p:nvPr/>
        </p:nvSpPr>
        <p:spPr>
          <a:xfrm>
            <a:off x="828410" y="4578268"/>
            <a:ext cx="7994822" cy="1004595"/>
          </a:xfrm>
          <a:prstGeom prst="roundRect">
            <a:avLst/>
          </a:prstGeom>
          <a:noFill/>
          <a:ln w="28575">
            <a:solidFill>
              <a:srgbClr val="C0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082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AE1EAF-E963-7419-4558-11681BBEC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4. Prüfung des bestehenden Handlungsbedarfs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7CA72-1D4F-F7F2-5DA0-853F84F24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821" y="3419999"/>
            <a:ext cx="7740000" cy="2609094"/>
          </a:xfrm>
        </p:spPr>
        <p:txBody>
          <a:bodyPr>
            <a:normAutofit/>
          </a:bodyPr>
          <a:lstStyle/>
          <a:p>
            <a:r>
              <a:rPr lang="de-DE" b="1" dirty="0"/>
              <a:t>Variantenstudie</a:t>
            </a:r>
          </a:p>
          <a:p>
            <a:r>
              <a:rPr lang="de-DE" b="1" dirty="0"/>
              <a:t>Priorisierung und Variantendefinition</a:t>
            </a:r>
          </a:p>
          <a:p>
            <a:endParaRPr lang="de-DE" b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2A3C9F-8F08-9AE3-64A3-FA0C20B424D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577263" y="6538913"/>
            <a:ext cx="566737" cy="179387"/>
          </a:xfrm>
        </p:spPr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43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F3206FB-454F-383C-5AE7-8F543040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Die Resultate der Analyse wurden durch die Firma Bauart in Varianten geprüft und dem Gemeinderat vorgestellt.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1410DD-F6A8-2667-3CA1-670E0DF0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6B8F79-9CBD-1716-5F7F-694A0BD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Prüfung des geplanten Handlungsbedarfs</a:t>
            </a:r>
          </a:p>
        </p:txBody>
      </p:sp>
    </p:spTree>
    <p:extLst>
      <p:ext uri="{BB962C8B-B14F-4D97-AF65-F5344CB8AC3E}">
        <p14:creationId xmlns:p14="http://schemas.microsoft.com/office/powerpoint/2010/main" val="369147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0F3DC5FA-F4E3-4128-A704-32A26D2FE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b="1" dirty="0" err="1"/>
              <a:t>Begrüssung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Was bisher geschah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bestehender Handlungsbedarf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Prüfung des bestehenden Handlungsbedarfs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Stellungnahme AG Mitglieder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Nächste Schritte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Fragen und Diskussion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0AB7FE7B-ECDA-4EB2-9457-7586FCC5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CC9B783-4D31-48FA-BE9D-D9CC1CCE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522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18CAFE0-30A7-F4C8-0F1D-D1AC8C4E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00" y="1620000"/>
            <a:ext cx="7927320" cy="468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Aufgrund der Finanzplanung der Gemeinde wurden die Varianten durch Kontextplan auf eine mögliche Minimalvariante untersucht.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Der Gemeinderat beschliesst das Raumprogramm zu kürzen.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Der Gemeinderat entscheidet eine Etappierung vorzusehen: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u="sng" dirty="0"/>
              <a:t>1. Etappe: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Ersatzneubaus Schulhaus </a:t>
            </a:r>
            <a:r>
              <a:rPr lang="de-CH" dirty="0" err="1"/>
              <a:t>Löhrli</a:t>
            </a:r>
            <a:r>
              <a:rPr lang="de-CH" dirty="0"/>
              <a:t> </a:t>
            </a:r>
            <a:r>
              <a:rPr lang="de-CH" dirty="0">
                <a:solidFill>
                  <a:schemeClr val="tx1"/>
                </a:solidFill>
              </a:rPr>
              <a:t>(LP 21 konform)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Neubau von zusätzlich benötigtem Schulraum </a:t>
            </a:r>
            <a:r>
              <a:rPr lang="de-CH" dirty="0">
                <a:solidFill>
                  <a:schemeClr val="tx1"/>
                </a:solidFill>
              </a:rPr>
              <a:t>(LP 21 konform)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Totalsanierung Schulhaus </a:t>
            </a:r>
            <a:r>
              <a:rPr lang="de-CH" dirty="0" err="1"/>
              <a:t>Lohren</a:t>
            </a: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de-CH" u="sng" dirty="0"/>
              <a:t>2. Etappe: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Neubau Turnhalle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B209C0-B066-D3C5-E0E6-091E0CE9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CFBE11-E5AC-E4E0-0A14-9C45062C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Priorisierung der Prüfung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E71FE49-9880-8C9A-0A54-B800423DF3D8}"/>
              </a:ext>
            </a:extLst>
          </p:cNvPr>
          <p:cNvSpPr/>
          <p:nvPr/>
        </p:nvSpPr>
        <p:spPr>
          <a:xfrm>
            <a:off x="828410" y="2885126"/>
            <a:ext cx="7994822" cy="2611508"/>
          </a:xfrm>
          <a:prstGeom prst="roundRect">
            <a:avLst/>
          </a:prstGeom>
          <a:noFill/>
          <a:ln w="28575">
            <a:solidFill>
              <a:srgbClr val="C0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592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4F0075-91A0-D6AF-372A-C046A47B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F7D4AF-2505-5283-9578-C15D6EE8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Raumprogramm Neubau zusätzlicher Raumbedarf</a:t>
            </a:r>
            <a:endParaRPr lang="de-CH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D46B274-AB3E-C916-0E69-7DE617F78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13329"/>
              </p:ext>
            </p:extLst>
          </p:nvPr>
        </p:nvGraphicFramePr>
        <p:xfrm>
          <a:off x="955821" y="1379497"/>
          <a:ext cx="7741779" cy="353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790">
                  <a:extLst>
                    <a:ext uri="{9D8B030D-6E8A-4147-A177-3AD203B41FA5}">
                      <a16:colId xmlns:a16="http://schemas.microsoft.com/office/drawing/2014/main" val="1092475619"/>
                    </a:ext>
                  </a:extLst>
                </a:gridCol>
                <a:gridCol w="2065396">
                  <a:extLst>
                    <a:ext uri="{9D8B030D-6E8A-4147-A177-3AD203B41FA5}">
                      <a16:colId xmlns:a16="http://schemas.microsoft.com/office/drawing/2014/main" val="4116694446"/>
                    </a:ext>
                  </a:extLst>
                </a:gridCol>
                <a:gridCol w="2580593">
                  <a:extLst>
                    <a:ext uri="{9D8B030D-6E8A-4147-A177-3AD203B41FA5}">
                      <a16:colId xmlns:a16="http://schemas.microsoft.com/office/drawing/2014/main" val="387716647"/>
                    </a:ext>
                  </a:extLst>
                </a:gridCol>
              </a:tblGrid>
              <a:tr h="152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Raum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Anzahl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Fläche Total (m2)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2098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Klassenzimmer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3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225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638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Schule (weitere Räume)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5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168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611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Kindergartenklasse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(mehrere Zimmer)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165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845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Lehrpersonen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15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4243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Tagesstruktur + Spielgruppe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227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6231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Infrastruktur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540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85593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TOTAL</a:t>
                      </a:r>
                      <a:endParaRPr lang="de-CH" sz="1800" b="1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1‘340</a:t>
                      </a:r>
                      <a:endParaRPr lang="de-CH" sz="1800" b="1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0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4F0075-91A0-D6AF-372A-C046A47B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F7D4AF-2505-5283-9578-C15D6EE8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Raumprogramm Ersatzneubau </a:t>
            </a:r>
            <a:r>
              <a:rPr lang="de-DE" dirty="0" err="1"/>
              <a:t>Löhrli</a:t>
            </a:r>
            <a:endParaRPr lang="de-CH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CF3F9F9-EB7A-A12E-50B4-D1763148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14228"/>
              </p:ext>
            </p:extLst>
          </p:nvPr>
        </p:nvGraphicFramePr>
        <p:xfrm>
          <a:off x="955821" y="1379497"/>
          <a:ext cx="7741779" cy="310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790">
                  <a:extLst>
                    <a:ext uri="{9D8B030D-6E8A-4147-A177-3AD203B41FA5}">
                      <a16:colId xmlns:a16="http://schemas.microsoft.com/office/drawing/2014/main" val="1092475619"/>
                    </a:ext>
                  </a:extLst>
                </a:gridCol>
                <a:gridCol w="2065396">
                  <a:extLst>
                    <a:ext uri="{9D8B030D-6E8A-4147-A177-3AD203B41FA5}">
                      <a16:colId xmlns:a16="http://schemas.microsoft.com/office/drawing/2014/main" val="4116694446"/>
                    </a:ext>
                  </a:extLst>
                </a:gridCol>
                <a:gridCol w="2580593">
                  <a:extLst>
                    <a:ext uri="{9D8B030D-6E8A-4147-A177-3AD203B41FA5}">
                      <a16:colId xmlns:a16="http://schemas.microsoft.com/office/drawing/2014/main" val="387716647"/>
                    </a:ext>
                  </a:extLst>
                </a:gridCol>
              </a:tblGrid>
              <a:tr h="152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Raum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Anzahl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Fläche Total (m2)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2098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Klassenzimmer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150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638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Gruppenraum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25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7120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Weitere Schulräume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3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150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611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Kindergartenklasse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(mehrere Zimmer)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165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845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Infrastruktur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1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330</a:t>
                      </a:r>
                      <a:endParaRPr lang="de-CH" sz="16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85593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TOTAL</a:t>
                      </a:r>
                      <a:endParaRPr lang="de-CH" sz="1800" b="1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  <a:ea typeface="+mn-ea"/>
                          <a:cs typeface="+mn-cs"/>
                        </a:rPr>
                        <a:t>820</a:t>
                      </a:r>
                      <a:endParaRPr lang="de-CH" sz="1800" b="1" kern="120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0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78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AE1EAF-E963-7419-4558-11681BBEC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5. Stellungnahme AG Mitglieder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9886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7F58F0-47F6-F6F0-C7DC-C3D18495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0AECA5-499A-3BF9-B693-AAF27D38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Doris Müller</a:t>
            </a:r>
          </a:p>
        </p:txBody>
      </p:sp>
    </p:spTree>
    <p:extLst>
      <p:ext uri="{BB962C8B-B14F-4D97-AF65-F5344CB8AC3E}">
        <p14:creationId xmlns:p14="http://schemas.microsoft.com/office/powerpoint/2010/main" val="41539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9423485-A857-427E-AE34-C5C6A5D60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78220"/>
            <a:ext cx="6858000" cy="879872"/>
          </a:xfrm>
        </p:spPr>
        <p:txBody>
          <a:bodyPr/>
          <a:lstStyle/>
          <a:p>
            <a:r>
              <a:rPr lang="de-CH" dirty="0"/>
              <a:t>Raumbedarf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904A72-B181-4AA5-9F70-C45388C1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08" y="2516707"/>
            <a:ext cx="2684585" cy="26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E4B64-A6D2-481A-A14D-3A7EEF44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1131094"/>
            <a:ext cx="8170710" cy="994172"/>
          </a:xfrm>
        </p:spPr>
        <p:txBody>
          <a:bodyPr>
            <a:normAutofit/>
          </a:bodyPr>
          <a:lstStyle/>
          <a:p>
            <a:pPr algn="ctr"/>
            <a:r>
              <a:rPr lang="de-CH" sz="2100" dirty="0"/>
              <a:t>Am </a:t>
            </a:r>
            <a:r>
              <a:rPr lang="de-CH" sz="2100" b="1" dirty="0"/>
              <a:t>21. Oktober 1974 </a:t>
            </a:r>
            <a:r>
              <a:rPr lang="de-CH" sz="2100" dirty="0"/>
              <a:t>wurde das neue Schulhaus der Schule FiGö bezogen.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F96B5D-F944-40B3-A69B-5A8328C46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9" y="2131494"/>
            <a:ext cx="3868340" cy="331360"/>
          </a:xfrm>
        </p:spPr>
        <p:txBody>
          <a:bodyPr>
            <a:normAutofit lnSpcReduction="10000"/>
          </a:bodyPr>
          <a:lstStyle/>
          <a:p>
            <a:r>
              <a:rPr lang="de-CH" dirty="0"/>
              <a:t>1974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02602F-3FB2-476C-9436-D83C4A9A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511" y="2549312"/>
            <a:ext cx="3868340" cy="1403655"/>
          </a:xfrm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de-CH" sz="1800" dirty="0"/>
              <a:t>Kindergarten		18 Kinder</a:t>
            </a:r>
          </a:p>
          <a:p>
            <a:r>
              <a:rPr lang="de-CH" sz="1800" dirty="0"/>
              <a:t>1. – 5. Klasse			59 Kinder</a:t>
            </a:r>
          </a:p>
          <a:p>
            <a:r>
              <a:rPr lang="de-CH" sz="1800" dirty="0"/>
              <a:t>Oberstufe (6.-8.Kl)		</a:t>
            </a:r>
            <a:r>
              <a:rPr lang="de-CH" sz="1800" u="sng" dirty="0"/>
              <a:t>14 Kinder</a:t>
            </a:r>
          </a:p>
          <a:p>
            <a:pPr marL="0" indent="0">
              <a:buNone/>
            </a:pPr>
            <a:r>
              <a:rPr lang="de-CH" sz="1800" dirty="0"/>
              <a:t>                                                      91 Kinder</a:t>
            </a:r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0827FD-11B1-4786-881F-93CE2C28A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131492"/>
            <a:ext cx="3887391" cy="331361"/>
          </a:xfrm>
        </p:spPr>
        <p:txBody>
          <a:bodyPr>
            <a:normAutofit lnSpcReduction="10000"/>
          </a:bodyPr>
          <a:lstStyle/>
          <a:p>
            <a:r>
              <a:rPr lang="de-CH" dirty="0"/>
              <a:t>2023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D82EF7-0A4D-4379-B8E0-5B38356D7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099" y="2559112"/>
            <a:ext cx="3887391" cy="1403655"/>
          </a:xfrm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de-CH" sz="1800" dirty="0"/>
              <a:t>Kindergarten		39 Kinder</a:t>
            </a:r>
          </a:p>
          <a:p>
            <a:r>
              <a:rPr lang="de-CH" sz="1800" dirty="0"/>
              <a:t>1. – 5. Klasse			99 Kinder</a:t>
            </a:r>
          </a:p>
          <a:p>
            <a:r>
              <a:rPr lang="de-CH" sz="1800" dirty="0"/>
              <a:t>6. Klasse			</a:t>
            </a:r>
            <a:r>
              <a:rPr lang="de-CH" sz="1800" u="sng" dirty="0"/>
              <a:t>20 Kinder</a:t>
            </a:r>
          </a:p>
          <a:p>
            <a:pPr marL="0" indent="0">
              <a:buNone/>
            </a:pPr>
            <a:r>
              <a:rPr lang="de-CH" sz="1800" dirty="0"/>
              <a:t>				158 Kinder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C514FD-391D-4494-B432-A6566170BE96}"/>
              </a:ext>
            </a:extLst>
          </p:cNvPr>
          <p:cNvSpPr txBox="1"/>
          <p:nvPr/>
        </p:nvSpPr>
        <p:spPr>
          <a:xfrm>
            <a:off x="627459" y="4377014"/>
            <a:ext cx="7889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Das «neue» Schulhaus Lohren verfügte über: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CH" dirty="0"/>
              <a:t>3 Klassenzimmer im OG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CH" dirty="0"/>
              <a:t>1 Kindergarten im EG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CH" dirty="0"/>
              <a:t>1 Mehrzweckhalle im UG</a:t>
            </a:r>
          </a:p>
        </p:txBody>
      </p:sp>
    </p:spTree>
    <p:extLst>
      <p:ext uri="{BB962C8B-B14F-4D97-AF65-F5344CB8AC3E}">
        <p14:creationId xmlns:p14="http://schemas.microsoft.com/office/powerpoint/2010/main" val="199189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1C67BD7C-3A3F-4EB0-AD58-793C89DD2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85" y="1358595"/>
            <a:ext cx="4055831" cy="326350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0647671-59B8-49AE-94D9-FEAF142DDF20}"/>
              </a:ext>
            </a:extLst>
          </p:cNvPr>
          <p:cNvSpPr txBox="1"/>
          <p:nvPr/>
        </p:nvSpPr>
        <p:spPr>
          <a:xfrm>
            <a:off x="1310054" y="4819651"/>
            <a:ext cx="652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Schule FiGö hatte 1974:</a:t>
            </a:r>
          </a:p>
          <a:p>
            <a:r>
              <a:rPr lang="de-CH" dirty="0"/>
              <a:t>1 Kindergarten und 3 Abteilungen in der 1. – 8. Klasse </a:t>
            </a:r>
          </a:p>
        </p:txBody>
      </p:sp>
    </p:spTree>
    <p:extLst>
      <p:ext uri="{BB962C8B-B14F-4D97-AF65-F5344CB8AC3E}">
        <p14:creationId xmlns:p14="http://schemas.microsoft.com/office/powerpoint/2010/main" val="2477467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721C60-9C8B-CB41-DA20-35EFF281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9785"/>
          </a:xfrm>
        </p:spPr>
        <p:txBody>
          <a:bodyPr>
            <a:normAutofit/>
          </a:bodyPr>
          <a:lstStyle/>
          <a:p>
            <a:pPr algn="ctr"/>
            <a:r>
              <a:rPr lang="de-CH" sz="1500" dirty="0"/>
              <a:t>Unterricht 1974</a:t>
            </a:r>
            <a:br>
              <a:rPr lang="de-CH" sz="1500" dirty="0"/>
            </a:br>
            <a:r>
              <a:rPr lang="de-CH" sz="1500" dirty="0"/>
              <a:t>Alle Kinder lernen das Gleiche um die Chancengleichheit für alle Kinder zu gewährleisten.</a:t>
            </a:r>
            <a:endParaRPr lang="de-DE" sz="15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AF21AE-48CF-A9B2-A132-994734E24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015"/>
          <a:stretch/>
        </p:blipFill>
        <p:spPr>
          <a:xfrm>
            <a:off x="2119216" y="1931526"/>
            <a:ext cx="4905569" cy="28725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22140A0-8C91-81D1-DC55-31A9C2B6FC10}"/>
              </a:ext>
            </a:extLst>
          </p:cNvPr>
          <p:cNvSpPr txBox="1"/>
          <p:nvPr/>
        </p:nvSpPr>
        <p:spPr>
          <a:xfrm>
            <a:off x="1993392" y="4926475"/>
            <a:ext cx="5474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Bradley Hand ITC" panose="03070402050302030203" pitchFamily="66" charset="0"/>
              </a:rPr>
              <a:t>Mit dem Ziel der Chancengleichheit erhalten alle die gleiche Aufgabe: Klettert auf den Baum.</a:t>
            </a:r>
          </a:p>
        </p:txBody>
      </p:sp>
    </p:spTree>
    <p:extLst>
      <p:ext uri="{BB962C8B-B14F-4D97-AF65-F5344CB8AC3E}">
        <p14:creationId xmlns:p14="http://schemas.microsoft.com/office/powerpoint/2010/main" val="4275111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2600A-BCC3-4197-98E0-2EA9AEC3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3066"/>
            <a:ext cx="7886700" cy="4116907"/>
          </a:xfrm>
        </p:spPr>
        <p:txBody>
          <a:bodyPr/>
          <a:lstStyle/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Konzept der 7 G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/>
              <a:t>«Alle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gleichaltrigen</a:t>
            </a:r>
            <a:r>
              <a:rPr lang="de-CH" dirty="0"/>
              <a:t> Kinder haben zum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gleichen</a:t>
            </a:r>
            <a:r>
              <a:rPr lang="de-CH" dirty="0"/>
              <a:t> Zeitpunkt bei der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gleichen</a:t>
            </a:r>
            <a:r>
              <a:rPr lang="de-CH" dirty="0"/>
              <a:t> Lehrperson im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gleichen</a:t>
            </a:r>
            <a:r>
              <a:rPr lang="de-CH" dirty="0"/>
              <a:t> Raum mit den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gleichen</a:t>
            </a:r>
            <a:r>
              <a:rPr lang="de-CH" dirty="0"/>
              <a:t> Lehrmitteln das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gleiche</a:t>
            </a:r>
            <a:r>
              <a:rPr lang="de-CH" dirty="0"/>
              <a:t> Ziel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gut</a:t>
            </a:r>
            <a:r>
              <a:rPr lang="de-CH" dirty="0"/>
              <a:t> zu erreichen.»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294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AE1EAF-E963-7419-4558-11681BBEC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Begrüssung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7CA72-1D4F-F7F2-5DA0-853F84F24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Arbeitsgruppe</a:t>
            </a:r>
          </a:p>
        </p:txBody>
      </p:sp>
    </p:spTree>
    <p:extLst>
      <p:ext uri="{BB962C8B-B14F-4D97-AF65-F5344CB8AC3E}">
        <p14:creationId xmlns:p14="http://schemas.microsoft.com/office/powerpoint/2010/main" val="2153034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E2719-2D2C-466B-912C-918A6DF5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2100" u="sng" dirty="0">
                <a:latin typeface="Calibri" panose="020F0502020204030204" pitchFamily="34" charset="0"/>
                <a:cs typeface="Calibri" panose="020F0502020204030204" pitchFamily="34" charset="0"/>
              </a:rPr>
              <a:t>Neuer Aargauer Lehrplan der Volksschule (Lehrplan 21)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1E87A3-4D1E-4787-9B02-10071C455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9" y="2226469"/>
            <a:ext cx="8364415" cy="3263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CH" dirty="0"/>
              <a:t>Weg von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«ich weiss»</a:t>
            </a:r>
            <a:r>
              <a:rPr lang="de-CH" dirty="0"/>
              <a:t>, hin zu </a:t>
            </a:r>
            <a:r>
              <a:rPr lang="de-CH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«ich kann»</a:t>
            </a:r>
            <a:r>
              <a:rPr lang="de-CH" dirty="0"/>
              <a:t>.</a:t>
            </a:r>
          </a:p>
          <a:p>
            <a:pPr marL="0" indent="0" algn="ctr">
              <a:buNone/>
            </a:pPr>
            <a:endParaRPr lang="de-CH" dirty="0"/>
          </a:p>
          <a:p>
            <a:pPr marL="0" indent="0">
              <a:buNone/>
            </a:pPr>
            <a:r>
              <a:rPr lang="de-DE" dirty="0"/>
              <a:t>Es steht nicht mehr der Erwerb von klassischem Schulstoff im Vordergrund, sondern der Erwerb von Kompetenzen.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Lernen findet überall statt. Lebensraum Schule bedeutet: Lernen, Diskutieren, Präsentieren, Erforschen, Bewegen, Spielen, Toben, Verweilen, Reden.</a:t>
            </a:r>
          </a:p>
          <a:p>
            <a:pPr marL="0" indent="0" algn="ctr">
              <a:buNone/>
            </a:pPr>
            <a:endParaRPr lang="de-CH" dirty="0"/>
          </a:p>
          <a:p>
            <a:pPr marL="0" indent="0">
              <a:buNone/>
            </a:pPr>
            <a:endParaRPr lang="de-CH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1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9C6DC5B-AB7D-459E-9EA8-D9202D67E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097" y="1462225"/>
            <a:ext cx="7593806" cy="30218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F02EE6E-BF24-4D73-B3E1-4A9CC00DE2FA}"/>
              </a:ext>
            </a:extLst>
          </p:cNvPr>
          <p:cNvSpPr txBox="1"/>
          <p:nvPr/>
        </p:nvSpPr>
        <p:spPr>
          <a:xfrm>
            <a:off x="1494692" y="4737589"/>
            <a:ext cx="6213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Beispielsbild</a:t>
            </a:r>
          </a:p>
        </p:txBody>
      </p:sp>
    </p:spTree>
    <p:extLst>
      <p:ext uri="{BB962C8B-B14F-4D97-AF65-F5344CB8AC3E}">
        <p14:creationId xmlns:p14="http://schemas.microsoft.com/office/powerpoint/2010/main" val="1144844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B57B78-0E1D-5B26-CA41-A5C47F24A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4484"/>
            <a:ext cx="7886700" cy="4386813"/>
          </a:xfrm>
        </p:spPr>
        <p:txBody>
          <a:bodyPr>
            <a:normAutofit/>
          </a:bodyPr>
          <a:lstStyle/>
          <a:p>
            <a:r>
              <a:rPr lang="de-DE" sz="1800" dirty="0"/>
              <a:t>1998 wurde mit dem Bau des Schulhauses Löhrli den schulischen Veränderungen der 70 er, 80 er und 90 er Jahre Rechnung getragen.</a:t>
            </a:r>
          </a:p>
          <a:p>
            <a:r>
              <a:rPr lang="de-DE" sz="1800" dirty="0"/>
              <a:t>In den vergangenen 20 Jahren</a:t>
            </a:r>
            <a:br>
              <a:rPr lang="de-DE" sz="1800" dirty="0"/>
            </a:br>
            <a:r>
              <a:rPr lang="de-DE" sz="1800" dirty="0"/>
              <a:t>- sind Fächer hinzugekommen</a:t>
            </a:r>
            <a:br>
              <a:rPr lang="de-DE" sz="1800" dirty="0"/>
            </a:br>
            <a:r>
              <a:rPr lang="de-DE" sz="1800" dirty="0"/>
              <a:t>- hat sich die Schülerzahl markant </a:t>
            </a:r>
            <a:r>
              <a:rPr lang="de-DE" sz="1800" dirty="0" err="1"/>
              <a:t>vergrössert</a:t>
            </a:r>
            <a:br>
              <a:rPr lang="de-DE" sz="1800" dirty="0"/>
            </a:br>
            <a:r>
              <a:rPr lang="de-DE" sz="1800" dirty="0"/>
              <a:t>- wurden die schulische Heilpädagogik, Logopädie und Schulsozialarbeit </a:t>
            </a:r>
            <a:br>
              <a:rPr lang="de-DE" sz="1800" dirty="0"/>
            </a:br>
            <a:r>
              <a:rPr lang="de-DE" sz="1800" dirty="0"/>
              <a:t>   eingeführt.</a:t>
            </a:r>
          </a:p>
          <a:p>
            <a:r>
              <a:rPr lang="de-DE" sz="1800" dirty="0"/>
              <a:t>Die Kinder sind lebhafter, erhalten mehr Aufmerksamkeit, werden individueller gefördert, benötigen insgesamt mehr Raum. </a:t>
            </a:r>
          </a:p>
          <a:p>
            <a:r>
              <a:rPr lang="de-DE" sz="1800" dirty="0"/>
              <a:t>Die Unterrichtsformen haben sich verändert. Es braucht Raum für Gruppenarbeiten, Stillarbeitsplätze, Frontalunterricht, Arbeit im Kreis.</a:t>
            </a:r>
          </a:p>
          <a:p>
            <a:r>
              <a:rPr lang="de-DE" sz="1800" dirty="0"/>
              <a:t>Oft arbeiten mehr als eine Lehrperson im gleichen Raum. Deutsch als Zweitsprache, Teamteaching von zwei Lehrpersonen, Assistenz für Kinder mit besonderen Bedürfnissen.</a:t>
            </a:r>
          </a:p>
          <a:p>
            <a:pPr marL="0" indent="0">
              <a:buNone/>
            </a:pPr>
            <a:endParaRPr lang="de-DE" sz="15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71380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C7151E-6032-4109-82B5-471786CB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7882"/>
            <a:ext cx="7886700" cy="39820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Im November entscheiden Sie, ob in den nächsten Jahren genug Raum vorhanden ist und ob dieser Raum auch in 40 Jahren neuen Unterrichtsmethoden standhält.</a:t>
            </a:r>
          </a:p>
        </p:txBody>
      </p:sp>
    </p:spTree>
    <p:extLst>
      <p:ext uri="{BB962C8B-B14F-4D97-AF65-F5344CB8AC3E}">
        <p14:creationId xmlns:p14="http://schemas.microsoft.com/office/powerpoint/2010/main" val="1361013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cengleichheit - Prof. Dr. Walter Herzog">
            <a:extLst>
              <a:ext uri="{FF2B5EF4-FFF2-40B4-BE49-F238E27FC236}">
                <a16:creationId xmlns:a16="http://schemas.microsoft.com/office/drawing/2014/main" id="{460E71B6-2132-FC9E-AEC4-099F1A327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1"/>
          <a:stretch/>
        </p:blipFill>
        <p:spPr bwMode="auto">
          <a:xfrm>
            <a:off x="2414758" y="1458517"/>
            <a:ext cx="4219235" cy="34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95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7F58F0-47F6-F6F0-C7DC-C3D18495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19.05.2022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0AECA5-499A-3BF9-B693-AAF27D38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Guido Siegenthaler</a:t>
            </a:r>
          </a:p>
        </p:txBody>
      </p:sp>
    </p:spTree>
    <p:extLst>
      <p:ext uri="{BB962C8B-B14F-4D97-AF65-F5344CB8AC3E}">
        <p14:creationId xmlns:p14="http://schemas.microsoft.com/office/powerpoint/2010/main" val="2314899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70AECA5-499A-3BF9-B693-AAF27D38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Guido Siegenthaler</a:t>
            </a:r>
          </a:p>
        </p:txBody>
      </p:sp>
      <p:pic>
        <p:nvPicPr>
          <p:cNvPr id="4" name="Grafik 3" descr="Ein Bild, das Kleidung, Filzhut, Modeaccessoire, Hut enthält.&#10;&#10;Automatisch generierte Beschreibung">
            <a:extLst>
              <a:ext uri="{FF2B5EF4-FFF2-40B4-BE49-F238E27FC236}">
                <a16:creationId xmlns:a16="http://schemas.microsoft.com/office/drawing/2014/main" id="{62B66EA3-D692-979D-EB1F-F62A8C397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70" r="20566" b="84764"/>
          <a:stretch/>
        </p:blipFill>
        <p:spPr>
          <a:xfrm>
            <a:off x="6520954" y="2672280"/>
            <a:ext cx="1667225" cy="1440000"/>
          </a:xfrm>
          <a:prstGeom prst="rect">
            <a:avLst/>
          </a:prstGeom>
        </p:spPr>
      </p:pic>
      <p:pic>
        <p:nvPicPr>
          <p:cNvPr id="5" name="Grafik 4" descr="Ein Bild, das Kleidung, Filzhut, Modeaccessoire, Hut enthält.&#10;&#10;Automatisch generierte Beschreibung">
            <a:extLst>
              <a:ext uri="{FF2B5EF4-FFF2-40B4-BE49-F238E27FC236}">
                <a16:creationId xmlns:a16="http://schemas.microsoft.com/office/drawing/2014/main" id="{FD9F4CB7-A96E-C1AC-3280-7B5F5DCCB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t="84764" r="62601"/>
          <a:stretch/>
        </p:blipFill>
        <p:spPr>
          <a:xfrm>
            <a:off x="3738387" y="2667780"/>
            <a:ext cx="1667226" cy="1440000"/>
          </a:xfrm>
          <a:prstGeom prst="rect">
            <a:avLst/>
          </a:prstGeom>
        </p:spPr>
      </p:pic>
      <p:pic>
        <p:nvPicPr>
          <p:cNvPr id="6" name="Grafik 5" descr="Ein Bild, das Kleidung, Filzhut, Modeaccessoire, Hut enthält.&#10;&#10;Automatisch generierte Beschreibung">
            <a:extLst>
              <a:ext uri="{FF2B5EF4-FFF2-40B4-BE49-F238E27FC236}">
                <a16:creationId xmlns:a16="http://schemas.microsoft.com/office/drawing/2014/main" id="{60E01DD8-BBB7-B293-7997-3BB3F74AF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5" t="21181" r="41412" b="63584"/>
          <a:stretch/>
        </p:blipFill>
        <p:spPr>
          <a:xfrm>
            <a:off x="955821" y="2667780"/>
            <a:ext cx="1667228" cy="1440000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E9F02BA6-14EB-28B8-1CD4-D20C3415B837}"/>
              </a:ext>
            </a:extLst>
          </p:cNvPr>
          <p:cNvSpPr txBox="1">
            <a:spLocks/>
          </p:cNvSpPr>
          <p:nvPr/>
        </p:nvSpPr>
        <p:spPr>
          <a:xfrm>
            <a:off x="263459" y="2073776"/>
            <a:ext cx="3051952" cy="39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800" b="1" dirty="0"/>
              <a:t>Einwohner &amp; Steuerzahler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93253769-F8CA-8549-8C5E-D817589FDF97}"/>
              </a:ext>
            </a:extLst>
          </p:cNvPr>
          <p:cNvSpPr txBox="1">
            <a:spLocks/>
          </p:cNvSpPr>
          <p:nvPr/>
        </p:nvSpPr>
        <p:spPr>
          <a:xfrm>
            <a:off x="3611881" y="2073775"/>
            <a:ext cx="1920238" cy="39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800" b="1" dirty="0"/>
              <a:t>Lehrer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820B2D6-BE72-9F72-984C-E1A51CBC33CE}"/>
              </a:ext>
            </a:extLst>
          </p:cNvPr>
          <p:cNvSpPr txBox="1">
            <a:spLocks/>
          </p:cNvSpPr>
          <p:nvPr/>
        </p:nvSpPr>
        <p:spPr>
          <a:xfrm>
            <a:off x="5828588" y="2073776"/>
            <a:ext cx="3051953" cy="39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800" b="1" dirty="0"/>
              <a:t>Turner &amp; Vereinspräsident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AEB3DCBE-FF5D-D35B-72EC-C3FF535AFC3F}"/>
              </a:ext>
            </a:extLst>
          </p:cNvPr>
          <p:cNvSpPr txBox="1">
            <a:spLocks/>
          </p:cNvSpPr>
          <p:nvPr/>
        </p:nvSpPr>
        <p:spPr>
          <a:xfrm>
            <a:off x="674939" y="4305781"/>
            <a:ext cx="2228992" cy="1095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800" dirty="0"/>
              <a:t>Gemeinde Fi-Gö</a:t>
            </a:r>
          </a:p>
          <a:p>
            <a:r>
              <a:rPr lang="de-CH" sz="1400" dirty="0"/>
              <a:t>langfristige Lösung</a:t>
            </a:r>
          </a:p>
          <a:p>
            <a:r>
              <a:rPr lang="de-CH" sz="1400" dirty="0"/>
              <a:t>(weitsichtig &amp; finanzierbar)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7993E0E4-7631-D806-262B-513B850942F1}"/>
              </a:ext>
            </a:extLst>
          </p:cNvPr>
          <p:cNvSpPr txBox="1">
            <a:spLocks/>
          </p:cNvSpPr>
          <p:nvPr/>
        </p:nvSpPr>
        <p:spPr>
          <a:xfrm>
            <a:off x="3457504" y="4305782"/>
            <a:ext cx="2228992" cy="1095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800" dirty="0"/>
              <a:t>Schule Fi-Gö</a:t>
            </a:r>
          </a:p>
          <a:p>
            <a:r>
              <a:rPr lang="de-CH" sz="1400" dirty="0"/>
              <a:t>Unterrichtsqualität</a:t>
            </a:r>
          </a:p>
          <a:p>
            <a:r>
              <a:rPr lang="de-CH" sz="1400" dirty="0"/>
              <a:t>(Klassengrössen)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CF621FE-62FC-993B-1297-787126EE1BE0}"/>
              </a:ext>
            </a:extLst>
          </p:cNvPr>
          <p:cNvSpPr txBox="1">
            <a:spLocks/>
          </p:cNvSpPr>
          <p:nvPr/>
        </p:nvSpPr>
        <p:spPr>
          <a:xfrm>
            <a:off x="6240068" y="4305781"/>
            <a:ext cx="2228992" cy="1095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800" dirty="0"/>
              <a:t>Dorf Fi-Gö</a:t>
            </a:r>
          </a:p>
          <a:p>
            <a:r>
              <a:rPr lang="de-CH" sz="1400" dirty="0"/>
              <a:t>Rahmenbedingungen</a:t>
            </a:r>
          </a:p>
          <a:p>
            <a:r>
              <a:rPr lang="de-CH" sz="1400" dirty="0"/>
              <a:t>für aktives Dorfleben</a:t>
            </a:r>
          </a:p>
        </p:txBody>
      </p:sp>
    </p:spTree>
    <p:extLst>
      <p:ext uri="{BB962C8B-B14F-4D97-AF65-F5344CB8AC3E}">
        <p14:creationId xmlns:p14="http://schemas.microsoft.com/office/powerpoint/2010/main" val="29807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0A5E3EE-3A73-AD74-E267-718F866E33EE}"/>
              </a:ext>
            </a:extLst>
          </p:cNvPr>
          <p:cNvSpPr/>
          <p:nvPr/>
        </p:nvSpPr>
        <p:spPr>
          <a:xfrm rot="16200000">
            <a:off x="2733033" y="41687"/>
            <a:ext cx="3711933" cy="67956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AFAB6047-57F1-1674-F656-A1646CE04202}"/>
              </a:ext>
            </a:extLst>
          </p:cNvPr>
          <p:cNvCxnSpPr>
            <a:cxnSpLocks/>
          </p:cNvCxnSpPr>
          <p:nvPr/>
        </p:nvCxnSpPr>
        <p:spPr>
          <a:xfrm flipV="1">
            <a:off x="1191151" y="1467483"/>
            <a:ext cx="6795695" cy="82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12AD084-7A24-7FFA-DF3C-7B8E3CBA6DB7}"/>
              </a:ext>
            </a:extLst>
          </p:cNvPr>
          <p:cNvCxnSpPr>
            <a:cxnSpLocks/>
          </p:cNvCxnSpPr>
          <p:nvPr/>
        </p:nvCxnSpPr>
        <p:spPr>
          <a:xfrm>
            <a:off x="1015086" y="1583566"/>
            <a:ext cx="0" cy="37119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el 2">
            <a:extLst>
              <a:ext uri="{FF2B5EF4-FFF2-40B4-BE49-F238E27FC236}">
                <a16:creationId xmlns:a16="http://schemas.microsoft.com/office/drawing/2014/main" id="{3DC503C2-737B-E732-BDFE-DED4D1B34E2A}"/>
              </a:ext>
            </a:extLst>
          </p:cNvPr>
          <p:cNvSpPr txBox="1">
            <a:spLocks/>
          </p:cNvSpPr>
          <p:nvPr/>
        </p:nvSpPr>
        <p:spPr>
          <a:xfrm>
            <a:off x="2732531" y="1043778"/>
            <a:ext cx="3678932" cy="39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23m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FDA8CE28-862C-4E39-ABB2-0165345FA401}"/>
              </a:ext>
            </a:extLst>
          </p:cNvPr>
          <p:cNvSpPr txBox="1">
            <a:spLocks/>
          </p:cNvSpPr>
          <p:nvPr/>
        </p:nvSpPr>
        <p:spPr>
          <a:xfrm rot="16200000">
            <a:off x="-1016289" y="3225032"/>
            <a:ext cx="3678932" cy="39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12,5m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16B362-DFAF-168B-4AA8-6AA8D71ED29F}"/>
              </a:ext>
            </a:extLst>
          </p:cNvPr>
          <p:cNvSpPr/>
          <p:nvPr/>
        </p:nvSpPr>
        <p:spPr>
          <a:xfrm rot="16200000">
            <a:off x="2791798" y="335223"/>
            <a:ext cx="3560400" cy="6224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B39FFFC5-E1D4-0EFE-22CB-3CD8B78590A5}"/>
              </a:ext>
            </a:extLst>
          </p:cNvPr>
          <p:cNvSpPr txBox="1">
            <a:spLocks/>
          </p:cNvSpPr>
          <p:nvPr/>
        </p:nvSpPr>
        <p:spPr>
          <a:xfrm>
            <a:off x="1094947" y="4833257"/>
            <a:ext cx="6954100" cy="39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Volleyball mit Sicherheitsabständen 21 x 12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9831E74-4FE6-7D84-7B97-C0E1BBE9C6C8}"/>
              </a:ext>
            </a:extLst>
          </p:cNvPr>
          <p:cNvSpPr/>
          <p:nvPr/>
        </p:nvSpPr>
        <p:spPr>
          <a:xfrm rot="16200000">
            <a:off x="3241444" y="782723"/>
            <a:ext cx="2671256" cy="533401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1692CA5C-9C55-0B4A-9A92-6CB176210D81}"/>
              </a:ext>
            </a:extLst>
          </p:cNvPr>
          <p:cNvSpPr txBox="1">
            <a:spLocks/>
          </p:cNvSpPr>
          <p:nvPr/>
        </p:nvSpPr>
        <p:spPr>
          <a:xfrm rot="16200000">
            <a:off x="5217031" y="3258030"/>
            <a:ext cx="3678932" cy="39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Volleyball 18 x 9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95049E5-03F2-0AD3-88D7-689B9A467A95}"/>
              </a:ext>
            </a:extLst>
          </p:cNvPr>
          <p:cNvSpPr/>
          <p:nvPr/>
        </p:nvSpPr>
        <p:spPr>
          <a:xfrm>
            <a:off x="1605277" y="1388456"/>
            <a:ext cx="5933440" cy="408778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E8FA1F61-CFF1-91E4-0BE9-BEC9515ABC4F}"/>
              </a:ext>
            </a:extLst>
          </p:cNvPr>
          <p:cNvSpPr txBox="1">
            <a:spLocks/>
          </p:cNvSpPr>
          <p:nvPr/>
        </p:nvSpPr>
        <p:spPr>
          <a:xfrm>
            <a:off x="1295503" y="5527119"/>
            <a:ext cx="6552987" cy="39600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>
                <a:solidFill>
                  <a:srgbClr val="00B050"/>
                </a:solidFill>
              </a:rPr>
              <a:t>Gymnastik mit Sicherheitsabständen 20 x 14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60849074-DE02-95CC-B635-7278AF96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/>
          <a:lstStyle/>
          <a:p>
            <a:r>
              <a:rPr lang="de-CH" dirty="0"/>
              <a:t>Sicherheitsabstände nicht gewährleistet</a:t>
            </a:r>
          </a:p>
        </p:txBody>
      </p:sp>
    </p:spTree>
    <p:extLst>
      <p:ext uri="{BB962C8B-B14F-4D97-AF65-F5344CB8AC3E}">
        <p14:creationId xmlns:p14="http://schemas.microsoft.com/office/powerpoint/2010/main" val="36082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BB6508E-90FC-6B43-27F4-C9BAA0BBB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2" y="1315552"/>
            <a:ext cx="7230475" cy="4584393"/>
          </a:xfrm>
          <a:prstGeom prst="rect">
            <a:avLst/>
          </a:prstGeom>
        </p:spPr>
      </p:pic>
      <p:sp>
        <p:nvSpPr>
          <p:cNvPr id="14" name="Titel 2">
            <a:extLst>
              <a:ext uri="{FF2B5EF4-FFF2-40B4-BE49-F238E27FC236}">
                <a16:creationId xmlns:a16="http://schemas.microsoft.com/office/drawing/2014/main" id="{4C6B48DF-51FD-5D08-2877-6C211D9F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/>
          <a:lstStyle/>
          <a:p>
            <a:r>
              <a:rPr lang="de-CH" dirty="0"/>
              <a:t>Spielfeldgrössen stark verkleinert</a:t>
            </a:r>
          </a:p>
        </p:txBody>
      </p:sp>
    </p:spTree>
    <p:extLst>
      <p:ext uri="{BB962C8B-B14F-4D97-AF65-F5344CB8AC3E}">
        <p14:creationId xmlns:p14="http://schemas.microsoft.com/office/powerpoint/2010/main" val="278002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6076CF-3C7A-6E78-DA87-76FE9938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8" y="1012062"/>
            <a:ext cx="8343521" cy="483636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DE97E8E5-7280-4C03-4763-A5D32E09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/>
          <a:lstStyle/>
          <a:p>
            <a:r>
              <a:rPr lang="de-CH" dirty="0"/>
              <a:t>BASPO Planungsgrundlagen Sporthalle</a:t>
            </a:r>
          </a:p>
        </p:txBody>
      </p:sp>
    </p:spTree>
    <p:extLst>
      <p:ext uri="{BB962C8B-B14F-4D97-AF65-F5344CB8AC3E}">
        <p14:creationId xmlns:p14="http://schemas.microsoft.com/office/powerpoint/2010/main" val="357085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50E0139-0457-46B0-A58A-EB5A93CA3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32849"/>
              </p:ext>
            </p:extLst>
          </p:nvPr>
        </p:nvGraphicFramePr>
        <p:xfrm>
          <a:off x="957263" y="1619250"/>
          <a:ext cx="774064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490">
                  <a:extLst>
                    <a:ext uri="{9D8B030D-6E8A-4147-A177-3AD203B41FA5}">
                      <a16:colId xmlns:a16="http://schemas.microsoft.com/office/drawing/2014/main" val="2259095130"/>
                    </a:ext>
                  </a:extLst>
                </a:gridCol>
                <a:gridCol w="3532094">
                  <a:extLst>
                    <a:ext uri="{9D8B030D-6E8A-4147-A177-3AD203B41FA5}">
                      <a16:colId xmlns:a16="http://schemas.microsoft.com/office/drawing/2014/main" val="113268363"/>
                    </a:ext>
                  </a:extLst>
                </a:gridCol>
                <a:gridCol w="2055064">
                  <a:extLst>
                    <a:ext uri="{9D8B030D-6E8A-4147-A177-3AD203B41FA5}">
                      <a16:colId xmlns:a16="http://schemas.microsoft.com/office/drawing/2014/main" val="3639867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</a:rPr>
                        <a:t>Person</a:t>
                      </a:r>
                      <a:endParaRPr lang="de-CH" b="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</a:rPr>
                        <a:t>Zuständigkeit</a:t>
                      </a:r>
                      <a:endParaRPr lang="de-CH" b="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DINPro-Bold" panose="02000503030000020004" pitchFamily="50" charset="0"/>
                        </a:rPr>
                        <a:t>Vertretung</a:t>
                      </a:r>
                      <a:endParaRPr lang="de-CH" b="0" dirty="0">
                        <a:solidFill>
                          <a:schemeClr val="tx1"/>
                        </a:solidFill>
                        <a:latin typeface="DINPro-Bold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31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Thomas Rohrer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 err="1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Vizeammann</a:t>
                      </a: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 Ressort Schule &amp; Liegenschaften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Gemeinde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12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Doris Müller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Schulleiterin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Schule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92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Guido Siegenthaler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Präsident STV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Vereine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04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Thomas Fleischli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Leiter technischer Dienst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Technischer Dienst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83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Petra Portmann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Präsidentin des Familienvereins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Familienverein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41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Hans Peter Flückiger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Gemeindeammann </a:t>
                      </a:r>
                    </a:p>
                    <a:p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Gemeinde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0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Daniel Schambron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Finanzkommission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Gemeinde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7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Urs Salzmann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Bauverwaltung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Gemeinde</a:t>
                      </a:r>
                      <a:endParaRPr lang="de-CH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95668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7EBE1E-0463-11C9-CC86-9D92F1A4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24426D-3B9A-C522-738A-970E78C0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Arbeitsgruppe</a:t>
            </a:r>
            <a:endParaRPr lang="de-CH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04152ED-085E-4757-A6E7-7B5852D77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11638"/>
              </p:ext>
            </p:extLst>
          </p:nvPr>
        </p:nvGraphicFramePr>
        <p:xfrm>
          <a:off x="3613585" y="540000"/>
          <a:ext cx="5084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163">
                  <a:extLst>
                    <a:ext uri="{9D8B030D-6E8A-4147-A177-3AD203B41FA5}">
                      <a16:colId xmlns:a16="http://schemas.microsoft.com/office/drawing/2014/main" val="3525061016"/>
                    </a:ext>
                  </a:extLst>
                </a:gridCol>
                <a:gridCol w="2542163">
                  <a:extLst>
                    <a:ext uri="{9D8B030D-6E8A-4147-A177-3AD203B41FA5}">
                      <a16:colId xmlns:a16="http://schemas.microsoft.com/office/drawing/2014/main" val="4144615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nicht ständige Mitglieder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211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EE4BE0-5C8B-85D0-FB5F-5331D7F0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3" y="1494075"/>
            <a:ext cx="6991473" cy="38698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10D5F7-7233-465D-C94C-66B6E079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3" y="1363122"/>
            <a:ext cx="9002457" cy="478683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4AE821F3-67D7-D0DC-B015-03B28FC6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21" y="540000"/>
            <a:ext cx="7740000" cy="396001"/>
          </a:xfrm>
        </p:spPr>
        <p:txBody>
          <a:bodyPr/>
          <a:lstStyle/>
          <a:p>
            <a:r>
              <a:rPr lang="de-CH" dirty="0"/>
              <a:t>Sitzplätze limitiert / Anlässe aufwendig</a:t>
            </a:r>
          </a:p>
        </p:txBody>
      </p:sp>
    </p:spTree>
    <p:extLst>
      <p:ext uri="{BB962C8B-B14F-4D97-AF65-F5344CB8AC3E}">
        <p14:creationId xmlns:p14="http://schemas.microsoft.com/office/powerpoint/2010/main" val="1823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A785A39-95E6-FC32-3D99-A275CE66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97"/>
          <a:stretch/>
        </p:blipFill>
        <p:spPr>
          <a:xfrm rot="5400000">
            <a:off x="6654264" y="-654583"/>
            <a:ext cx="1430357" cy="28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3B73A0D-36C4-0E4C-EBDA-6117CC05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51674" y="2746470"/>
            <a:ext cx="4292463" cy="252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3B34AC9-290D-7EEB-54B1-ACCB97222753}"/>
              </a:ext>
            </a:extLst>
          </p:cNvPr>
          <p:cNvSpPr/>
          <p:nvPr/>
        </p:nvSpPr>
        <p:spPr>
          <a:xfrm>
            <a:off x="484894" y="1963150"/>
            <a:ext cx="2219325" cy="1080000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B456E-C36B-7635-B4C4-BD7A12488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/>
          <a:stretch/>
        </p:blipFill>
        <p:spPr>
          <a:xfrm rot="5400000">
            <a:off x="4863568" y="2566468"/>
            <a:ext cx="5011750" cy="28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A597F4C-DFF9-017D-30BC-D82F029A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889" y="359120"/>
            <a:ext cx="2694666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1B22830-812B-59C9-9431-C67F5A06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51674" y="2746470"/>
            <a:ext cx="4292463" cy="25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F84821-79AD-1215-75AC-3896DAAD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889" y="359120"/>
            <a:ext cx="2694666" cy="5895343"/>
          </a:xfrm>
          <a:prstGeom prst="rect">
            <a:avLst/>
          </a:prstGeom>
        </p:spPr>
      </p:pic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E88E0DCC-48B6-294E-94DB-46A61CF88309}"/>
              </a:ext>
            </a:extLst>
          </p:cNvPr>
          <p:cNvSpPr txBox="1">
            <a:spLocks/>
          </p:cNvSpPr>
          <p:nvPr/>
        </p:nvSpPr>
        <p:spPr>
          <a:xfrm>
            <a:off x="167640" y="364326"/>
            <a:ext cx="5642915" cy="1561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charset="2"/>
              <a:buChar char="-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charset="2"/>
              <a:buChar char="-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anose="02000503030000020004" pitchFamily="50" charset="0"/>
                <a:ea typeface="DINPro-Regular" panose="02000503030000020004" pitchFamily="50" charset="0"/>
                <a:cs typeface="DINPro-Regular" panose="02000503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de-CH" sz="1400" b="1" dirty="0"/>
              <a:t>Stundenplanung Schulunterricht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400" b="1" dirty="0"/>
              <a:t>Ausweichraum bei Anlässen /</a:t>
            </a:r>
            <a:br>
              <a:rPr lang="de-CH" sz="1400" b="1" dirty="0"/>
            </a:br>
            <a:r>
              <a:rPr lang="de-CH" sz="1400" b="1" dirty="0"/>
              <a:t>parallele Angebote möglich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400" b="1" dirty="0"/>
              <a:t>Kapazität für wachsendes</a:t>
            </a:r>
            <a:br>
              <a:rPr lang="de-CH" sz="1400" b="1" dirty="0"/>
            </a:br>
            <a:r>
              <a:rPr lang="de-CH" sz="1400" b="1" dirty="0"/>
              <a:t>Freizeitangebot in Fi-Gö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38801A7B-9BA1-3B9C-D9DD-8AAEE3B2AEAF}"/>
              </a:ext>
            </a:extLst>
          </p:cNvPr>
          <p:cNvSpPr txBox="1">
            <a:spLocks/>
          </p:cNvSpPr>
          <p:nvPr/>
        </p:nvSpPr>
        <p:spPr>
          <a:xfrm>
            <a:off x="5929443" y="364326"/>
            <a:ext cx="3214557" cy="5892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de-CH" dirty="0" err="1"/>
              <a:t>Muki</a:t>
            </a: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 err="1"/>
              <a:t>Kitu</a:t>
            </a: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 err="1"/>
              <a:t>Meitli</a:t>
            </a:r>
            <a:r>
              <a:rPr lang="de-CH" dirty="0"/>
              <a:t> klein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 err="1"/>
              <a:t>Meitli</a:t>
            </a:r>
            <a:r>
              <a:rPr lang="de-CH" dirty="0"/>
              <a:t> Aerobic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 err="1"/>
              <a:t>Meitli</a:t>
            </a:r>
            <a:r>
              <a:rPr lang="de-CH" dirty="0"/>
              <a:t> Gymnastik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 err="1"/>
              <a:t>Meitli</a:t>
            </a:r>
            <a:r>
              <a:rPr lang="de-CH" dirty="0"/>
              <a:t> Barren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Jugi klein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Jugi gross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DTV Aerobic 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DTV Aerobic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DTV Gymnastik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DTV Barren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STV Leichtathletik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STV Barren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Ü33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Männerriege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Frauenturnen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Seniorenturnen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HC Fi-Gö (Frühling/Sommer)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…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60E4622-2738-FEE8-B9A5-AA83DED3676C}"/>
              </a:ext>
            </a:extLst>
          </p:cNvPr>
          <p:cNvSpPr/>
          <p:nvPr/>
        </p:nvSpPr>
        <p:spPr>
          <a:xfrm rot="17809261">
            <a:off x="6981947" y="980497"/>
            <a:ext cx="2424044" cy="903522"/>
          </a:xfrm>
          <a:prstGeom prst="rightArrow">
            <a:avLst>
              <a:gd name="adj1" fmla="val 32110"/>
              <a:gd name="adj2" fmla="val 6970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1539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AE1EAF-E963-7419-4558-11681BBEC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6. Nächste Schritte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7CA72-1D4F-F7F2-5DA0-853F84F24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821" y="3419999"/>
            <a:ext cx="7740000" cy="2609094"/>
          </a:xfrm>
        </p:spPr>
        <p:txBody>
          <a:bodyPr>
            <a:normAutofit/>
          </a:bodyPr>
          <a:lstStyle/>
          <a:p>
            <a:r>
              <a:rPr lang="de-DE" b="1" dirty="0"/>
              <a:t>Beschaffung</a:t>
            </a:r>
          </a:p>
          <a:p>
            <a:r>
              <a:rPr lang="de-DE" b="1" dirty="0"/>
              <a:t>Kreditantrag</a:t>
            </a:r>
          </a:p>
          <a:p>
            <a:r>
              <a:rPr lang="de-DE" b="1" dirty="0"/>
              <a:t>Weiteres Vorgehen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58226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BF5D6F-F4B2-4AB6-8773-107A4280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DB32AD1-38C4-428F-88D3-7AB388BC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Studienauftrag im Dialog(Beschaffung Etappe 1)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374545D0-EF28-44C0-AA64-1E2D415A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19" y="1553325"/>
            <a:ext cx="7892905" cy="48570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11D1E"/>
                </a:solidFill>
                <a:latin typeface="DINPro-Bold" panose="02000503030000020004" pitchFamily="50" charset="0"/>
              </a:rPr>
              <a:t>Durchführung: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211D1E"/>
              </a:solidFill>
              <a:latin typeface="DINPro-Regular" panose="02000503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  <a:latin typeface="DINPro-Regular" panose="02000503030000020004" pitchFamily="50" charset="0"/>
              </a:rPr>
              <a:t>Die Selektionsphase ist öffentlich und allen zugänglich ausgeschrieben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  <a:latin typeface="DINPro-Regular" panose="02000503030000020004" pitchFamily="50" charset="0"/>
              </a:rPr>
              <a:t>Präqualifikation (</a:t>
            </a:r>
            <a:r>
              <a:rPr lang="de-DE" dirty="0">
                <a:solidFill>
                  <a:srgbClr val="211D1E"/>
                </a:solidFill>
              </a:rPr>
              <a:t>Auswahl min. 3</a:t>
            </a:r>
            <a:r>
              <a:rPr lang="de-DE" dirty="0">
                <a:solidFill>
                  <a:srgbClr val="211D1E"/>
                </a:solidFill>
                <a:latin typeface="DINPro-Regular" panose="02000503030000020004" pitchFamily="50" charset="0"/>
              </a:rPr>
              <a:t> Architekturteams durch das Beurteilungsgremium)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  <a:latin typeface="DINPro-Regular" panose="02000503030000020004" pitchFamily="50" charset="0"/>
              </a:rPr>
              <a:t>Studienauftrag im Dialog (Zwischenbesprechungen und Klärung von weiteren Rahmenbedingungen möglich)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Formale Vorprüfung und </a:t>
            </a:r>
            <a:r>
              <a:rPr lang="de-DE" dirty="0">
                <a:solidFill>
                  <a:srgbClr val="211D1E"/>
                </a:solidFill>
                <a:latin typeface="DINPro-Regular" panose="02000503030000020004" pitchFamily="50" charset="0"/>
              </a:rPr>
              <a:t>Schluss</a:t>
            </a:r>
            <a:r>
              <a:rPr lang="de-DE" dirty="0">
                <a:solidFill>
                  <a:srgbClr val="211D1E"/>
                </a:solidFill>
              </a:rPr>
              <a:t>beurteilung durch die Jury, anhand der Bewertungskriterien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  <a:latin typeface="DINPro-Regular" panose="02000503030000020004" pitchFamily="50" charset="0"/>
              </a:rPr>
              <a:t>Erarbeitung Vorprojekt durch das Architekturbüro</a:t>
            </a:r>
          </a:p>
        </p:txBody>
      </p:sp>
    </p:spTree>
    <p:extLst>
      <p:ext uri="{BB962C8B-B14F-4D97-AF65-F5344CB8AC3E}">
        <p14:creationId xmlns:p14="http://schemas.microsoft.com/office/powerpoint/2010/main" val="3969935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863403-47B7-EF6D-5C99-C57E35B5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00" y="936001"/>
            <a:ext cx="7740000" cy="5363999"/>
          </a:xfrm>
        </p:spPr>
        <p:txBody>
          <a:bodyPr/>
          <a:lstStyle/>
          <a:p>
            <a:pPr marL="0" indent="0">
              <a:buNone/>
            </a:pPr>
            <a:r>
              <a:rPr lang="de-CH" sz="2000" b="1" kern="0" dirty="0">
                <a:effectLst/>
                <a:latin typeface="DINPro"/>
                <a:ea typeface="Times New Roman" panose="02020603050405020304" pitchFamily="18" charset="0"/>
                <a:cs typeface="Times New Roman" panose="02020603050405020304" pitchFamily="18" charset="0"/>
              </a:rPr>
              <a:t>Schulraumplanung, Auslösung Phase 3</a:t>
            </a:r>
          </a:p>
          <a:p>
            <a:pPr marL="0" indent="0">
              <a:buNone/>
            </a:pPr>
            <a:r>
              <a:rPr lang="de-CH" sz="2000" b="1" kern="0" dirty="0">
                <a:effectLst/>
                <a:latin typeface="DINPro"/>
                <a:ea typeface="Times New Roman" panose="02020603050405020304" pitchFamily="18" charset="0"/>
                <a:cs typeface="Times New Roman" panose="02020603050405020304" pitchFamily="18" charset="0"/>
              </a:rPr>
              <a:t>Verfahrens- und Planungskredit im Total von CHF 633’000</a:t>
            </a:r>
          </a:p>
          <a:p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65535A-C893-715F-BA73-4F533A25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056630-63C1-ECA3-515A-5C1DD88F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Kreditantrag Gemeindeversammlung</a:t>
            </a:r>
            <a:endParaRPr lang="de-CH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96085C3-D320-EF34-C51F-04530203C9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5821" y="1756017"/>
          <a:ext cx="756874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882">
                  <a:extLst>
                    <a:ext uri="{9D8B030D-6E8A-4147-A177-3AD203B41FA5}">
                      <a16:colId xmlns:a16="http://schemas.microsoft.com/office/drawing/2014/main" val="1058354197"/>
                    </a:ext>
                  </a:extLst>
                </a:gridCol>
                <a:gridCol w="1406013">
                  <a:extLst>
                    <a:ext uri="{9D8B030D-6E8A-4147-A177-3AD203B41FA5}">
                      <a16:colId xmlns:a16="http://schemas.microsoft.com/office/drawing/2014/main" val="2829830390"/>
                    </a:ext>
                  </a:extLst>
                </a:gridCol>
                <a:gridCol w="1356853">
                  <a:extLst>
                    <a:ext uri="{9D8B030D-6E8A-4147-A177-3AD203B41FA5}">
                      <a16:colId xmlns:a16="http://schemas.microsoft.com/office/drawing/2014/main" val="1389518557"/>
                    </a:ext>
                  </a:extLst>
                </a:gridCol>
              </a:tblGrid>
              <a:tr h="326205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Betrag 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27689"/>
                  </a:ext>
                </a:extLst>
              </a:tr>
              <a:tr h="287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Verfahrensbegleitung, Bauherrenunterstützung</a:t>
                      </a:r>
                      <a:endParaRPr lang="de-CH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0" dirty="0"/>
                        <a:t>95’000.00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420280"/>
                  </a:ext>
                </a:extLst>
              </a:tr>
              <a:tr h="287368">
                <a:tc>
                  <a:txBody>
                    <a:bodyPr/>
                    <a:lstStyle/>
                    <a:p>
                      <a:r>
                        <a:rPr lang="de-CH" b="1" dirty="0"/>
                        <a:t>Drittleistungen</a:t>
                      </a:r>
                    </a:p>
                    <a:p>
                      <a:r>
                        <a:rPr lang="de-CH" sz="1600" b="1" dirty="0"/>
                        <a:t>- </a:t>
                      </a:r>
                      <a:r>
                        <a:rPr lang="de-CH" sz="1600" b="0" dirty="0"/>
                        <a:t>Honorar Experten</a:t>
                      </a:r>
                    </a:p>
                    <a:p>
                      <a:r>
                        <a:rPr lang="de-CH" sz="1600" b="0" dirty="0"/>
                        <a:t>- </a:t>
                      </a:r>
                      <a:r>
                        <a:rPr lang="de-CH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 und AV-Daten / Höhenlinien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Grundlagenbeschaffung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Entschädigungen Preisgericht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Pauschalentschädigung pro Team (4 Teams)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Honorar Architekt Vorprojekt bis Kreditgenehmigung</a:t>
                      </a:r>
                    </a:p>
                    <a:p>
                      <a:endParaRPr lang="de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dirty="0"/>
                    </a:p>
                    <a:p>
                      <a:pPr algn="r"/>
                      <a:r>
                        <a:rPr lang="de-CH" sz="1600" dirty="0"/>
                        <a:t>40’000.00</a:t>
                      </a:r>
                    </a:p>
                    <a:p>
                      <a:pPr algn="r"/>
                      <a:r>
                        <a:rPr lang="de-CH" sz="1600" dirty="0"/>
                        <a:t>20’000.00</a:t>
                      </a:r>
                    </a:p>
                    <a:p>
                      <a:pPr algn="r"/>
                      <a:r>
                        <a:rPr lang="de-CH" sz="1600" dirty="0"/>
                        <a:t>30’000.00</a:t>
                      </a:r>
                    </a:p>
                    <a:p>
                      <a:pPr algn="r"/>
                      <a:r>
                        <a:rPr lang="de-CH" sz="1600" dirty="0"/>
                        <a:t>45’000.00</a:t>
                      </a:r>
                    </a:p>
                    <a:p>
                      <a:pPr algn="r"/>
                      <a:r>
                        <a:rPr lang="de-CH" sz="1600" dirty="0"/>
                        <a:t>140’000.00</a:t>
                      </a:r>
                    </a:p>
                    <a:p>
                      <a:pPr algn="r"/>
                      <a:r>
                        <a:rPr lang="de-CH" sz="1600" dirty="0"/>
                        <a:t>190’000.00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b="1" dirty="0"/>
                    </a:p>
                    <a:p>
                      <a:pPr algn="r"/>
                      <a:endParaRPr lang="de-CH" b="1" dirty="0"/>
                    </a:p>
                    <a:p>
                      <a:pPr algn="r"/>
                      <a:endParaRPr lang="de-CH" b="1" dirty="0"/>
                    </a:p>
                    <a:p>
                      <a:pPr algn="r"/>
                      <a:endParaRPr lang="de-CH" b="1" dirty="0"/>
                    </a:p>
                    <a:p>
                      <a:pPr algn="r"/>
                      <a:endParaRPr lang="de-CH" b="1" dirty="0"/>
                    </a:p>
                    <a:p>
                      <a:pPr algn="r"/>
                      <a:endParaRPr lang="de-CH" b="1" dirty="0"/>
                    </a:p>
                    <a:p>
                      <a:pPr algn="r"/>
                      <a:r>
                        <a:rPr lang="de-CH" b="0" dirty="0"/>
                        <a:t>465’000.00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25"/>
                  </a:ext>
                </a:extLst>
              </a:tr>
              <a:tr h="287368">
                <a:tc>
                  <a:txBody>
                    <a:bodyPr/>
                    <a:lstStyle/>
                    <a:p>
                      <a:r>
                        <a:rPr lang="de-CH" b="1" dirty="0"/>
                        <a:t>Zwischentotal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1" dirty="0"/>
                        <a:t>560’000.00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18891"/>
                  </a:ext>
                </a:extLst>
              </a:tr>
              <a:tr h="287368">
                <a:tc>
                  <a:txBody>
                    <a:bodyPr/>
                    <a:lstStyle/>
                    <a:p>
                      <a:r>
                        <a:rPr lang="de-CH" b="0" dirty="0"/>
                        <a:t>Reserve (5 %, gerundet)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0" dirty="0"/>
                        <a:t>28’000.00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27773"/>
                  </a:ext>
                </a:extLst>
              </a:tr>
              <a:tr h="287368">
                <a:tc>
                  <a:txBody>
                    <a:bodyPr/>
                    <a:lstStyle/>
                    <a:p>
                      <a:r>
                        <a:rPr lang="de-CH" b="1" dirty="0"/>
                        <a:t>Zwischentotal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1" dirty="0"/>
                        <a:t>588’000.00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78994"/>
                  </a:ext>
                </a:extLst>
              </a:tr>
              <a:tr h="287368">
                <a:tc>
                  <a:txBody>
                    <a:bodyPr/>
                    <a:lstStyle/>
                    <a:p>
                      <a:r>
                        <a:rPr lang="de-CH" dirty="0"/>
                        <a:t>MwSt 7,7 %, gerundet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0" dirty="0"/>
                        <a:t>45’000.00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06673"/>
                  </a:ext>
                </a:extLst>
              </a:tr>
              <a:tr h="287368">
                <a:tc>
                  <a:txBody>
                    <a:bodyPr/>
                    <a:lstStyle/>
                    <a:p>
                      <a:r>
                        <a:rPr lang="de-CH" b="1" dirty="0"/>
                        <a:t>TOTAL PROJEKTIERUNGSKREDIT SCHULRAUM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1" dirty="0"/>
                        <a:t>633’000.00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988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755D76-3120-45B8-F632-8F2CBB71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19.10.2023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E16B774-6884-7A45-2267-FD16FAC6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Investitionen Aufgaben Schulraum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B5804EA-7424-165B-9D59-04082E54A16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In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3FE820CD-8579-5E54-5555-C2B1F9CDD5A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57263" y="1197528"/>
          <a:ext cx="7740648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653">
                  <a:extLst>
                    <a:ext uri="{9D8B030D-6E8A-4147-A177-3AD203B41FA5}">
                      <a16:colId xmlns:a16="http://schemas.microsoft.com/office/drawing/2014/main" val="20625374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47398397"/>
                    </a:ext>
                  </a:extLst>
                </a:gridCol>
                <a:gridCol w="2139795">
                  <a:extLst>
                    <a:ext uri="{9D8B030D-6E8A-4147-A177-3AD203B41FA5}">
                      <a16:colId xmlns:a16="http://schemas.microsoft.com/office/drawing/2014/main" val="1644018641"/>
                    </a:ext>
                  </a:extLst>
                </a:gridCol>
              </a:tblGrid>
              <a:tr h="338271"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DINPro"/>
                        </a:rPr>
                        <a:t>Betrag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Ausführung geplant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Schulraumerweiterung / Projektierung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DINPro"/>
                        </a:rPr>
                        <a:t>633’000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49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Schulraumerweiterung, 1. Etappe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5'525’000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2026, 2027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2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Schulraumerweiterung 1. Etappe San. Lohren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2'795’000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2026, 2027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6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Schulraumerweiterung 1. Etappe San. + Rückbau Löhrli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DINPro"/>
                        </a:rPr>
                        <a:t>190’000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2025 und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6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Schulraumerweiterung 2. Etappe Neubau Turnhalle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3'556’000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ab 2030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74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Schulraumerweiterung 3. Etappe Sanierung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Aussensportanlage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DINPro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DINPro"/>
                        </a:rPr>
                        <a:t>520’000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DINPro"/>
                        </a:rPr>
                        <a:t>ab 2031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5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latin typeface="DINPro"/>
                        </a:rPr>
                        <a:t>Konsequenzen  Investitionen Schulraum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1" dirty="0">
                          <a:latin typeface="DINPro"/>
                        </a:rPr>
                        <a:t>Steuerfuss Gemeinde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latin typeface="DINPro"/>
                        </a:rPr>
                        <a:t>ab 2024: 109 %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77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055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0310DC5-B9A8-A682-46A1-8E3FDC761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820" y="1081548"/>
            <a:ext cx="7739999" cy="29496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b="1" dirty="0" err="1"/>
              <a:t>Gemeindesteuerfuss</a:t>
            </a:r>
            <a:r>
              <a:rPr lang="en-US" sz="1800" b="1" dirty="0"/>
              <a:t> muss ab 2024 um 10 % auf 109 % </a:t>
            </a:r>
            <a:r>
              <a:rPr lang="en-US" sz="1800" b="1" dirty="0" err="1"/>
              <a:t>erhöht</a:t>
            </a:r>
            <a:r>
              <a:rPr lang="en-US" sz="1800" b="1" dirty="0"/>
              <a:t> werden.</a:t>
            </a:r>
          </a:p>
          <a:p>
            <a:pPr marL="0" indent="0">
              <a:buNone/>
            </a:pPr>
            <a:r>
              <a:rPr lang="en-US" sz="1800" b="1" dirty="0"/>
              <a:t>- </a:t>
            </a:r>
            <a:r>
              <a:rPr lang="en-US" sz="1800" b="1" dirty="0" err="1"/>
              <a:t>Finanzierung</a:t>
            </a:r>
            <a:r>
              <a:rPr lang="en-US" sz="1800" b="1" dirty="0"/>
              <a:t> der </a:t>
            </a:r>
            <a:r>
              <a:rPr lang="en-US" sz="1800" b="1" dirty="0" err="1"/>
              <a:t>Projekt</a:t>
            </a:r>
            <a:r>
              <a:rPr lang="en-US" sz="1800" b="1" dirty="0"/>
              <a:t> </a:t>
            </a:r>
            <a:r>
              <a:rPr lang="en-US" sz="1800" b="1" dirty="0" err="1"/>
              <a:t>durch</a:t>
            </a:r>
            <a:r>
              <a:rPr lang="en-US" sz="1800" b="1" dirty="0"/>
              <a:t> </a:t>
            </a:r>
            <a:r>
              <a:rPr lang="en-US" sz="1800" b="1" dirty="0" err="1"/>
              <a:t>Aufnahme</a:t>
            </a:r>
            <a:r>
              <a:rPr lang="en-US" sz="1800" b="1" dirty="0"/>
              <a:t> von </a:t>
            </a:r>
            <a:r>
              <a:rPr lang="en-US" sz="1800" b="1" dirty="0" err="1"/>
              <a:t>Krediten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- </a:t>
            </a:r>
            <a:r>
              <a:rPr lang="en-US" sz="1800" b="1" dirty="0" err="1"/>
              <a:t>Laufende</a:t>
            </a:r>
            <a:r>
              <a:rPr lang="en-US" sz="1800" b="1" dirty="0"/>
              <a:t> </a:t>
            </a:r>
            <a:r>
              <a:rPr lang="en-US" sz="1800" b="1" dirty="0" err="1"/>
              <a:t>Aufgaben</a:t>
            </a:r>
            <a:r>
              <a:rPr lang="en-US" sz="1800" b="1" dirty="0"/>
              <a:t> der Gemeinde </a:t>
            </a:r>
            <a:r>
              <a:rPr lang="en-US" sz="1800" b="1" dirty="0" err="1"/>
              <a:t>müssen</a:t>
            </a:r>
            <a:r>
              <a:rPr lang="en-US" sz="1800" b="1" dirty="0"/>
              <a:t> </a:t>
            </a:r>
            <a:r>
              <a:rPr lang="en-US" sz="1800" b="1" dirty="0" err="1"/>
              <a:t>gewährleistet</a:t>
            </a:r>
            <a:r>
              <a:rPr lang="en-US" sz="1800" b="1" dirty="0"/>
              <a:t> </a:t>
            </a:r>
            <a:r>
              <a:rPr lang="en-US" sz="1800" b="1" dirty="0" err="1"/>
              <a:t>bleiben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Bis </a:t>
            </a:r>
            <a:r>
              <a:rPr lang="en-US" sz="1800" b="1" dirty="0" err="1"/>
              <a:t>zum</a:t>
            </a:r>
            <a:r>
              <a:rPr lang="en-US" sz="1800" b="1" dirty="0"/>
              <a:t> Bezug der </a:t>
            </a:r>
            <a:r>
              <a:rPr lang="en-US" sz="1800" b="1" dirty="0" err="1"/>
              <a:t>ersten</a:t>
            </a:r>
            <a:r>
              <a:rPr lang="en-US" sz="1800" b="1" dirty="0"/>
              <a:t> </a:t>
            </a:r>
            <a:r>
              <a:rPr lang="en-US" sz="1800" b="1" dirty="0" err="1"/>
              <a:t>Etappe</a:t>
            </a:r>
            <a:r>
              <a:rPr lang="en-US" sz="1800" b="1" dirty="0"/>
              <a:t> der </a:t>
            </a:r>
            <a:r>
              <a:rPr lang="en-US" sz="1800" b="1" dirty="0" err="1"/>
              <a:t>Überbauung</a:t>
            </a:r>
            <a:r>
              <a:rPr lang="en-US" sz="1800" b="1" dirty="0"/>
              <a:t> Widacher </a:t>
            </a:r>
            <a:r>
              <a:rPr lang="en-US" sz="1800" b="1" dirty="0" err="1"/>
              <a:t>ist</a:t>
            </a:r>
            <a:r>
              <a:rPr lang="en-US" sz="1800" b="1" dirty="0"/>
              <a:t> die Prognose der </a:t>
            </a:r>
            <a:r>
              <a:rPr lang="en-US" sz="1800" b="1" dirty="0" err="1"/>
              <a:t>zusätzlichen</a:t>
            </a:r>
            <a:r>
              <a:rPr lang="en-US" sz="1800" b="1" dirty="0"/>
              <a:t> </a:t>
            </a:r>
            <a:r>
              <a:rPr lang="en-US" sz="1800" b="1" dirty="0" err="1"/>
              <a:t>Steuereinnahmen</a:t>
            </a:r>
            <a:r>
              <a:rPr lang="en-US" sz="1800" b="1" dirty="0"/>
              <a:t> </a:t>
            </a:r>
            <a:r>
              <a:rPr lang="en-US" sz="1800" b="1" dirty="0" err="1"/>
              <a:t>nicht</a:t>
            </a:r>
            <a:r>
              <a:rPr lang="en-US" sz="1800" b="1" dirty="0"/>
              <a:t> </a:t>
            </a:r>
            <a:r>
              <a:rPr lang="en-US" sz="1800" b="1" dirty="0" err="1"/>
              <a:t>zuverlässig</a:t>
            </a:r>
            <a:r>
              <a:rPr lang="en-US" sz="1800" b="1" dirty="0"/>
              <a:t>.</a:t>
            </a:r>
          </a:p>
          <a:p>
            <a:pPr marL="0" indent="0">
              <a:buNone/>
            </a:pPr>
            <a:r>
              <a:rPr lang="de-DE" sz="1800" b="1" dirty="0">
                <a:effectLst/>
                <a:latin typeface="DINPro"/>
              </a:rPr>
              <a:t>Die Steuereinnahmen für die Jahre 2024 – 2028 sind in Absprache mit der BDO, welche den Finanzplan für die Gemeinde erstellte, zurückhalten-konservativ eingerechnet worden.</a:t>
            </a:r>
            <a:endParaRPr lang="en-US" sz="1800" b="1" dirty="0">
              <a:latin typeface="DINPro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7875F71F-011E-B001-CEDB-02F8A67582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55821" y="288000"/>
            <a:ext cx="7740000" cy="251999"/>
          </a:xfrm>
        </p:spPr>
        <p:txBody>
          <a:bodyPr>
            <a:noAutofit/>
          </a:bodyPr>
          <a:lstStyle/>
          <a:p>
            <a:r>
              <a:rPr lang="en-US" sz="2800" b="1" dirty="0" err="1"/>
              <a:t>Finanzierung</a:t>
            </a:r>
            <a:endParaRPr lang="en-US" sz="2800" b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AD3999-3572-319B-3DD0-EF1495DD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9443" y="6538912"/>
            <a:ext cx="2057400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600"/>
              <a:t>19.10.2023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FBB3CB-36B2-980C-8C4F-1073CDFD64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5819" y="4427565"/>
          <a:ext cx="7740001" cy="1497632"/>
        </p:xfrm>
        <a:graphic>
          <a:graphicData uri="http://schemas.openxmlformats.org/drawingml/2006/table">
            <a:tbl>
              <a:tblPr firstRow="1" bandRow="1"/>
              <a:tblGrid>
                <a:gridCol w="2781547">
                  <a:extLst>
                    <a:ext uri="{9D8B030D-6E8A-4147-A177-3AD203B41FA5}">
                      <a16:colId xmlns:a16="http://schemas.microsoft.com/office/drawing/2014/main" val="207725110"/>
                    </a:ext>
                  </a:extLst>
                </a:gridCol>
                <a:gridCol w="869744">
                  <a:extLst>
                    <a:ext uri="{9D8B030D-6E8A-4147-A177-3AD203B41FA5}">
                      <a16:colId xmlns:a16="http://schemas.microsoft.com/office/drawing/2014/main" val="1875007694"/>
                    </a:ext>
                  </a:extLst>
                </a:gridCol>
                <a:gridCol w="665818">
                  <a:extLst>
                    <a:ext uri="{9D8B030D-6E8A-4147-A177-3AD203B41FA5}">
                      <a16:colId xmlns:a16="http://schemas.microsoft.com/office/drawing/2014/main" val="2978788089"/>
                    </a:ext>
                  </a:extLst>
                </a:gridCol>
                <a:gridCol w="788173">
                  <a:extLst>
                    <a:ext uri="{9D8B030D-6E8A-4147-A177-3AD203B41FA5}">
                      <a16:colId xmlns:a16="http://schemas.microsoft.com/office/drawing/2014/main" val="1932049377"/>
                    </a:ext>
                  </a:extLst>
                </a:gridCol>
                <a:gridCol w="788173">
                  <a:extLst>
                    <a:ext uri="{9D8B030D-6E8A-4147-A177-3AD203B41FA5}">
                      <a16:colId xmlns:a16="http://schemas.microsoft.com/office/drawing/2014/main" val="3530966488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2388878202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2189444806"/>
                    </a:ext>
                  </a:extLst>
                </a:gridCol>
              </a:tblGrid>
              <a:tr h="30344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i="0" u="none" strike="noStrike"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i="0" u="none" strike="noStrike"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i="0" u="none" strike="noStrike"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i="0" u="none" strike="noStrike"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172223"/>
                  </a:ext>
                </a:extLst>
              </a:tr>
              <a:tr h="548153">
                <a:tc>
                  <a:txBody>
                    <a:bodyPr/>
                    <a:lstStyle/>
                    <a:p>
                      <a:pPr algn="l" fontAlgn="ctr"/>
                      <a:r>
                        <a:rPr lang="de-CH" sz="1900" b="1" i="0" u="none" strike="noStrike">
                          <a:effectLst/>
                          <a:latin typeface="Arial" panose="020B0604020202020204" pitchFamily="34" charset="0"/>
                        </a:rPr>
                        <a:t>Nettoschuld I</a:t>
                      </a:r>
                      <a:r>
                        <a:rPr lang="de-CH" sz="1300" b="0" i="0" u="none" strike="noStrike">
                          <a:effectLst/>
                          <a:latin typeface="Arial" panose="020B0604020202020204" pitchFamily="34" charset="0"/>
                        </a:rPr>
                        <a:t> (+ = Schuld / - = Vermögen)</a:t>
                      </a:r>
                      <a:endParaRPr lang="de-CH" sz="1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-1’795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-801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1’157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5’650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10’579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11’405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93878"/>
                  </a:ext>
                </a:extLst>
              </a:tr>
              <a:tr h="6460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900" b="1" i="0" u="none" strike="noStrike" dirty="0">
                          <a:effectLst/>
                          <a:latin typeface="Arial" panose="020B0604020202020204" pitchFamily="34" charset="0"/>
                        </a:rPr>
                        <a:t>Nettoschuld I je Einwohner </a:t>
                      </a: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(in CHF)</a:t>
                      </a:r>
                      <a:endParaRPr lang="de-DE" sz="1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-1’032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-433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624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3’037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5’673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900" b="1" i="0" u="none" strike="noStrike" dirty="0">
                          <a:effectLst/>
                          <a:latin typeface="Arial" panose="020B0604020202020204" pitchFamily="34" charset="0"/>
                        </a:rPr>
                        <a:t>5’956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3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870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3600" dirty="0"/>
              <a:t>Herzlichen Dank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3600" dirty="0"/>
              <a:t>für ihr Interesse und ihre Aufmerksamkeit !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710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AE1EAF-E963-7419-4558-11681BBEC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7. Fragen und Diskussion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99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AE1EAF-E963-7419-4558-11681BBEC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 Was bisher geschah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7CA72-1D4F-F7F2-5DA0-853F84F24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Ausgangslage</a:t>
            </a:r>
          </a:p>
          <a:p>
            <a:r>
              <a:rPr lang="de-DE" b="1" dirty="0"/>
              <a:t>Strategische Grundsatzentscheide GR</a:t>
            </a:r>
          </a:p>
          <a:p>
            <a:r>
              <a:rPr lang="de-DE" b="1" dirty="0"/>
              <a:t>Planungsprozess in der Übersicht</a:t>
            </a:r>
          </a:p>
        </p:txBody>
      </p:sp>
    </p:spTree>
    <p:extLst>
      <p:ext uri="{BB962C8B-B14F-4D97-AF65-F5344CB8AC3E}">
        <p14:creationId xmlns:p14="http://schemas.microsoft.com/office/powerpoint/2010/main" val="101979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585301-246B-4625-A84B-7F58DED1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Ausgangslage bauliche Entwicklung (Wachstum) absehbar, gewisse Unsicherheit vorhanden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Bedarf Schulraum bereits heute vorhanden</a:t>
            </a:r>
            <a:endParaRPr lang="de-DE" b="0" i="0" u="none" strike="noStrike" baseline="0" dirty="0">
              <a:solidFill>
                <a:srgbClr val="211D1E"/>
              </a:solidFill>
              <a:latin typeface="DINPro-Regular" panose="02000503030000020004" pitchFamily="50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Bereitstellung von bedarfsgerechtem Raum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Bereitstellung von genügend Raum für schulergänzende Tagesstrukturen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Zustand Gebäude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F9A90-7327-4F4B-8F86-C15880EE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81F5D8-5612-4FAB-8404-9770C595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20" y="540000"/>
            <a:ext cx="7860725" cy="396001"/>
          </a:xfrm>
        </p:spPr>
        <p:txBody>
          <a:bodyPr/>
          <a:lstStyle/>
          <a:p>
            <a:r>
              <a:rPr lang="de-CH" dirty="0"/>
              <a:t>Ausgangslage: </a:t>
            </a:r>
            <a:r>
              <a:rPr lang="de-DE" sz="2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Warum planen wir Schulraum?</a:t>
            </a:r>
            <a:br>
              <a:rPr lang="de-DE" sz="2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71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585301-246B-4625-A84B-7F58DED1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Bereitstellung von genügend Raum 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bei steigenden Schüler- und </a:t>
            </a:r>
            <a:r>
              <a:rPr lang="de-DE" sz="1800" b="0" i="0" u="none" strike="noStrike" baseline="0" dirty="0">
                <a:solidFill>
                  <a:schemeClr val="tx1"/>
                </a:solidFill>
                <a:latin typeface="DINPro-Regular" panose="02000503030000020004" pitchFamily="50" charset="0"/>
              </a:rPr>
              <a:t>Schülerinnenzahlen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Nachhaltige, integrale Planung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 für die nächste Generation (Planungshorizont 2040) </a:t>
            </a:r>
            <a:endParaRPr lang="de-DE" dirty="0">
              <a:solidFill>
                <a:srgbClr val="211D1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Vorwärtsstrategie </a:t>
            </a:r>
            <a:r>
              <a:rPr lang="de-DE" sz="180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und eine zukunftsfähige Schule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Qualitativer guter Unterricht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: nicht zu </a:t>
            </a:r>
            <a:r>
              <a:rPr lang="de-CH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grosse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 Klassen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11D1E"/>
                </a:solidFill>
              </a:rPr>
              <a:t>Keine unnötigen Provisorien</a:t>
            </a:r>
            <a:endParaRPr lang="de-DE" sz="1800" i="0" u="none" strike="noStrike" baseline="0" dirty="0">
              <a:solidFill>
                <a:srgbClr val="FF0000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F9A90-7327-4F4B-8F86-C15880EE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81F5D8-5612-4FAB-8404-9770C59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Strategische Grundsatzentscheide GR</a:t>
            </a:r>
          </a:p>
        </p:txBody>
      </p:sp>
    </p:spTree>
    <p:extLst>
      <p:ext uri="{BB962C8B-B14F-4D97-AF65-F5344CB8AC3E}">
        <p14:creationId xmlns:p14="http://schemas.microsoft.com/office/powerpoint/2010/main" val="84951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585301-246B-4625-A84B-7F58DED1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Berücksichtigung Bedürfnisse Dritter 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(Vereine, Musikschule) bei der Gesamtlösungskonzeption.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211D1E"/>
                </a:solidFill>
              </a:rPr>
              <a:t>Tagesstruktur</a:t>
            </a:r>
            <a:r>
              <a:rPr lang="de-DE" dirty="0">
                <a:solidFill>
                  <a:srgbClr val="211D1E"/>
                </a:solidFill>
              </a:rPr>
              <a:t> wird mitgeplant, gehört zu Standortattraktivität der Gemeinde.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DINPro-Regular" panose="02000503030000020004" pitchFamily="50" charset="0"/>
              </a:rPr>
              <a:t>Der zusätzlich benötigte Raumbedarf soll in einem 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DINPro-Regular" panose="02000503030000020004" pitchFamily="50" charset="0"/>
              </a:rPr>
              <a:t>Neubau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DINPro-Regular" panose="02000503030000020004" pitchFamily="50" charset="0"/>
              </a:rPr>
              <a:t> bereit gestellt werden.</a:t>
            </a:r>
            <a:endParaRPr lang="de-DE" dirty="0">
              <a:solidFill>
                <a:srgbClr val="211D1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Für das Gebäude </a:t>
            </a:r>
            <a:r>
              <a:rPr lang="de-DE" dirty="0" err="1">
                <a:solidFill>
                  <a:srgbClr val="000000"/>
                </a:solidFill>
              </a:rPr>
              <a:t>Löhrli</a:t>
            </a:r>
            <a:r>
              <a:rPr lang="de-DE" dirty="0">
                <a:solidFill>
                  <a:srgbClr val="000000"/>
                </a:solidFill>
              </a:rPr>
              <a:t> soll ein </a:t>
            </a:r>
            <a:r>
              <a:rPr lang="de-DE" b="1" dirty="0">
                <a:solidFill>
                  <a:srgbClr val="000000"/>
                </a:solidFill>
              </a:rPr>
              <a:t>Ersatzneubau</a:t>
            </a:r>
            <a:r>
              <a:rPr lang="de-DE" dirty="0">
                <a:solidFill>
                  <a:srgbClr val="000000"/>
                </a:solidFill>
              </a:rPr>
              <a:t> erstellt werden.</a:t>
            </a:r>
            <a:endParaRPr lang="de-DE" dirty="0">
              <a:solidFill>
                <a:srgbClr val="211D1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Optimierung des Neubauvolumens</a:t>
            </a:r>
            <a:r>
              <a:rPr lang="de-DE" sz="1800" b="0" i="0" u="none" strike="noStrike" baseline="0" dirty="0">
                <a:solidFill>
                  <a:srgbClr val="211D1E"/>
                </a:solidFill>
                <a:latin typeface="DINPro-Regular" panose="02000503030000020004" pitchFamily="50" charset="0"/>
              </a:rPr>
              <a:t>, Schaffung von Synergien wo immer möglich.</a:t>
            </a:r>
          </a:p>
          <a:p>
            <a:pPr marL="0" indent="0">
              <a:buNone/>
            </a:pPr>
            <a:endParaRPr lang="de-DE" sz="1800" b="0" i="0" u="none" strike="noStrike" baseline="0" dirty="0">
              <a:solidFill>
                <a:srgbClr val="211D1E"/>
              </a:solidFill>
              <a:latin typeface="DINPro-Regular" panose="02000503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800" b="0" i="0" u="none" strike="noStrike" baseline="0" dirty="0">
              <a:solidFill>
                <a:srgbClr val="211D1E"/>
              </a:solidFill>
              <a:latin typeface="DINPro-Regular" panose="02000503030000020004" pitchFamily="50" charset="0"/>
            </a:endParaRPr>
          </a:p>
          <a:p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F9A90-7327-4F4B-8F86-C15880EE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81F5D8-5612-4FAB-8404-9770C59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Strategische Grundsatzentscheide GR</a:t>
            </a:r>
          </a:p>
        </p:txBody>
      </p:sp>
    </p:spTree>
    <p:extLst>
      <p:ext uri="{BB962C8B-B14F-4D97-AF65-F5344CB8AC3E}">
        <p14:creationId xmlns:p14="http://schemas.microsoft.com/office/powerpoint/2010/main" val="206886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BF5D6F-F4B2-4AB6-8773-107A4280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19.10.2023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DB32AD1-38C4-428F-88D3-7AB388BC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Planungsprozess in der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28F391-749A-0AC4-0BB8-AC3B20A5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087"/>
            <a:ext cx="9144000" cy="4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KONTEXTPLA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B2E6"/>
      </a:accent1>
      <a:accent2>
        <a:srgbClr val="E61755"/>
      </a:accent2>
      <a:accent3>
        <a:srgbClr val="97C11B"/>
      </a:accent3>
      <a:accent4>
        <a:srgbClr val="FFC000"/>
      </a:accent4>
      <a:accent5>
        <a:srgbClr val="6D2B61"/>
      </a:accent5>
      <a:accent6>
        <a:srgbClr val="8E502A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3908B4F-A63A-4DF1-B36C-7C72B50CD4C7}" vid="{51920622-F330-4898-A6DE-7128C83AE2A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1849</Words>
  <Application>Microsoft Office PowerPoint</Application>
  <PresentationFormat>Bildschirmpräsentation (4:3)</PresentationFormat>
  <Paragraphs>416</Paragraphs>
  <Slides>49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60" baseType="lpstr">
      <vt:lpstr>Arial</vt:lpstr>
      <vt:lpstr>Bradley Hand ITC</vt:lpstr>
      <vt:lpstr>Calibri</vt:lpstr>
      <vt:lpstr>Calibri Light</vt:lpstr>
      <vt:lpstr>DINPro</vt:lpstr>
      <vt:lpstr>DINPro-Bold</vt:lpstr>
      <vt:lpstr>DINPro-Regular</vt:lpstr>
      <vt:lpstr>Symbol</vt:lpstr>
      <vt:lpstr>Times New Roman</vt:lpstr>
      <vt:lpstr>Wingdings</vt:lpstr>
      <vt:lpstr>Office-Design</vt:lpstr>
      <vt:lpstr>Informationsveranstaltung Schulraumplanung</vt:lpstr>
      <vt:lpstr>Inhalt</vt:lpstr>
      <vt:lpstr>1. Begrüssung</vt:lpstr>
      <vt:lpstr>Arbeitsgruppe</vt:lpstr>
      <vt:lpstr>2. Was bisher geschah</vt:lpstr>
      <vt:lpstr>Ausgangslage: Warum planen wir Schulraum? </vt:lpstr>
      <vt:lpstr>Strategische Grundsatzentscheide GR</vt:lpstr>
      <vt:lpstr>Strategische Grundsatzentscheide GR</vt:lpstr>
      <vt:lpstr>Planungsprozess in der Übersicht</vt:lpstr>
      <vt:lpstr>3. Bestehender Handlungsbedarf</vt:lpstr>
      <vt:lpstr>Analyse des Zustands aller Gebäude</vt:lpstr>
      <vt:lpstr>Gebäudezustand Schulhaus Lohren</vt:lpstr>
      <vt:lpstr>Gebäudezustand Schulhaus Löhrli</vt:lpstr>
      <vt:lpstr>Resultate der Analyse</vt:lpstr>
      <vt:lpstr>Resultate der Analyse</vt:lpstr>
      <vt:lpstr>Resultat der Analyse</vt:lpstr>
      <vt:lpstr>Turnhalle</vt:lpstr>
      <vt:lpstr>4. Prüfung des bestehenden Handlungsbedarfs</vt:lpstr>
      <vt:lpstr>Prüfung des geplanten Handlungsbedarfs</vt:lpstr>
      <vt:lpstr>Priorisierung der Prüfung</vt:lpstr>
      <vt:lpstr>Raumprogramm Neubau zusätzlicher Raumbedarf</vt:lpstr>
      <vt:lpstr>Raumprogramm Ersatzneubau Löhrli</vt:lpstr>
      <vt:lpstr>5. Stellungnahme AG Mitglieder</vt:lpstr>
      <vt:lpstr>Doris Müller</vt:lpstr>
      <vt:lpstr>Raumbedarf</vt:lpstr>
      <vt:lpstr>Am 21. Oktober 1974 wurde das neue Schulhaus der Schule FiGö bezogen.</vt:lpstr>
      <vt:lpstr>PowerPoint-Präsentation</vt:lpstr>
      <vt:lpstr>Unterricht 1974 Alle Kinder lernen das Gleiche um die Chancengleichheit für alle Kinder zu gewährleisten.</vt:lpstr>
      <vt:lpstr>PowerPoint-Präsentation</vt:lpstr>
      <vt:lpstr>Neuer Aargauer Lehrplan der Volksschule (Lehrplan 21)</vt:lpstr>
      <vt:lpstr>PowerPoint-Präsentation</vt:lpstr>
      <vt:lpstr>PowerPoint-Präsentation</vt:lpstr>
      <vt:lpstr>PowerPoint-Präsentation</vt:lpstr>
      <vt:lpstr>PowerPoint-Präsentation</vt:lpstr>
      <vt:lpstr>Guido Siegenthaler</vt:lpstr>
      <vt:lpstr>Guido Siegenthaler</vt:lpstr>
      <vt:lpstr>Sicherheitsabstände nicht gewährleistet</vt:lpstr>
      <vt:lpstr>Spielfeldgrössen stark verkleinert</vt:lpstr>
      <vt:lpstr>BASPO Planungsgrundlagen Sporthalle</vt:lpstr>
      <vt:lpstr>Sitzplätze limitiert / Anlässe aufwendig</vt:lpstr>
      <vt:lpstr>PowerPoint-Präsentation</vt:lpstr>
      <vt:lpstr>PowerPoint-Präsentation</vt:lpstr>
      <vt:lpstr>6. Nächste Schritte</vt:lpstr>
      <vt:lpstr>Studienauftrag im Dialog(Beschaffung Etappe 1)</vt:lpstr>
      <vt:lpstr>Kreditantrag Gemeindeversammlung</vt:lpstr>
      <vt:lpstr>Investitionen Aufgaben Schulraum</vt:lpstr>
      <vt:lpstr>PowerPoint-Präsentation</vt:lpstr>
      <vt:lpstr>PowerPoint-Präsentation</vt:lpstr>
      <vt:lpstr>7. Fragen und Diskussion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Schulraumplanung Fischbach-Göslikon</dc:title>
  <dc:creator>Noemi Gaudy</dc:creator>
  <cp:lastModifiedBy>Ronny Wasem</cp:lastModifiedBy>
  <cp:revision>147</cp:revision>
  <cp:lastPrinted>2023-10-06T16:22:27Z</cp:lastPrinted>
  <dcterms:created xsi:type="dcterms:W3CDTF">2021-12-07T16:18:44Z</dcterms:created>
  <dcterms:modified xsi:type="dcterms:W3CDTF">2023-10-19T05:46:11Z</dcterms:modified>
</cp:coreProperties>
</file>